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6"/>
  </p:notesMasterIdLst>
  <p:sldIdLst>
    <p:sldId id="484" r:id="rId2"/>
    <p:sldId id="279" r:id="rId3"/>
    <p:sldId id="582" r:id="rId4"/>
    <p:sldId id="353" r:id="rId5"/>
    <p:sldId id="557" r:id="rId6"/>
    <p:sldId id="549" r:id="rId7"/>
    <p:sldId id="576" r:id="rId8"/>
    <p:sldId id="346" r:id="rId9"/>
    <p:sldId id="348" r:id="rId10"/>
    <p:sldId id="349" r:id="rId11"/>
    <p:sldId id="583" r:id="rId12"/>
    <p:sldId id="316" r:id="rId13"/>
    <p:sldId id="317" r:id="rId14"/>
    <p:sldId id="553" r:id="rId15"/>
    <p:sldId id="554" r:id="rId16"/>
    <p:sldId id="550" r:id="rId17"/>
    <p:sldId id="551" r:id="rId18"/>
    <p:sldId id="555" r:id="rId19"/>
    <p:sldId id="556" r:id="rId20"/>
    <p:sldId id="356" r:id="rId21"/>
    <p:sldId id="269" r:id="rId22"/>
    <p:sldId id="548" r:id="rId23"/>
    <p:sldId id="562" r:id="rId24"/>
    <p:sldId id="494" r:id="rId25"/>
    <p:sldId id="561" r:id="rId26"/>
    <p:sldId id="577" r:id="rId27"/>
    <p:sldId id="558" r:id="rId28"/>
    <p:sldId id="559" r:id="rId29"/>
    <p:sldId id="566" r:id="rId30"/>
    <p:sldId id="568" r:id="rId31"/>
    <p:sldId id="572" r:id="rId32"/>
    <p:sldId id="306" r:id="rId33"/>
    <p:sldId id="287" r:id="rId34"/>
    <p:sldId id="28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0099"/>
    <a:srgbClr val="FFFFEB"/>
    <a:srgbClr val="FCD0FB"/>
    <a:srgbClr val="FBBFFA"/>
    <a:srgbClr val="FFFF99"/>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7" autoAdjust="0"/>
    <p:restoredTop sz="94575" autoAdjust="0"/>
  </p:normalViewPr>
  <p:slideViewPr>
    <p:cSldViewPr>
      <p:cViewPr varScale="1">
        <p:scale>
          <a:sx n="62" d="100"/>
          <a:sy n="62" d="100"/>
        </p:scale>
        <p:origin x="1476" y="44"/>
      </p:cViewPr>
      <p:guideLst>
        <p:guide orient="horz" pos="1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249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249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49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249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D9CDACB8-0D13-4E3E-BB20-77D02DCC169A}" type="slidenum">
              <a:rPr lang="en-US"/>
              <a:pPr/>
              <a:t>‹#›</a:t>
            </a:fld>
            <a:endParaRPr lang="en-US"/>
          </a:p>
        </p:txBody>
      </p:sp>
    </p:spTree>
    <p:extLst>
      <p:ext uri="{BB962C8B-B14F-4D97-AF65-F5344CB8AC3E}">
        <p14:creationId xmlns:p14="http://schemas.microsoft.com/office/powerpoint/2010/main" val="425321090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63CAEE67-C428-1920-D609-75EAFA50AF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a:extLst>
              <a:ext uri="{FF2B5EF4-FFF2-40B4-BE49-F238E27FC236}">
                <a16:creationId xmlns:a16="http://schemas.microsoft.com/office/drawing/2014/main" id="{B24BCCD0-DA36-F935-A1E9-087FB111CC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IN" altLang="en-US"/>
          </a:p>
        </p:txBody>
      </p:sp>
      <p:sp>
        <p:nvSpPr>
          <p:cNvPr id="9220" name="Slide Number Placeholder 3">
            <a:extLst>
              <a:ext uri="{FF2B5EF4-FFF2-40B4-BE49-F238E27FC236}">
                <a16:creationId xmlns:a16="http://schemas.microsoft.com/office/drawing/2014/main" id="{3D2D6262-AEFA-1CA3-CC78-B031C84203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fld id="{E8900CD8-7F72-47D8-8BF1-0B31BFE97096}" type="slidenum">
              <a:rPr lang="en-US" altLang="en-US" sz="1200" smtClean="0"/>
              <a:pPr/>
              <a:t>15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8B40-8E69-4904-C755-A28335B3EB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N"/>
          </a:p>
        </p:txBody>
      </p:sp>
      <p:sp>
        <p:nvSpPr>
          <p:cNvPr id="3" name="Subtitle 2">
            <a:extLst>
              <a:ext uri="{FF2B5EF4-FFF2-40B4-BE49-F238E27FC236}">
                <a16:creationId xmlns:a16="http://schemas.microsoft.com/office/drawing/2014/main" id="{43600B67-4BB7-383E-6BD8-E33899AE038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1387B043-D0EA-4B48-BA9C-709B9D4D19B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2062933-357D-1D69-9D10-80F07DDA72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7F37B-B29B-8EA8-283F-2B6A1549EFD4}"/>
              </a:ext>
            </a:extLst>
          </p:cNvPr>
          <p:cNvSpPr>
            <a:spLocks noGrp="1"/>
          </p:cNvSpPr>
          <p:nvPr>
            <p:ph type="sldNum" sz="quarter" idx="12"/>
          </p:nvPr>
        </p:nvSpPr>
        <p:spPr/>
        <p:txBody>
          <a:bodyPr/>
          <a:lstStyle/>
          <a:p>
            <a:fld id="{BE6491B7-2B47-4890-B100-D57B78EF528B}" type="slidenum">
              <a:rPr lang="en-US" smtClean="0"/>
              <a:pPr/>
              <a:t>‹#›</a:t>
            </a:fld>
            <a:endParaRPr lang="en-US"/>
          </a:p>
        </p:txBody>
      </p:sp>
    </p:spTree>
    <p:extLst>
      <p:ext uri="{BB962C8B-B14F-4D97-AF65-F5344CB8AC3E}">
        <p14:creationId xmlns:p14="http://schemas.microsoft.com/office/powerpoint/2010/main" val="210560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DF1E3-00BB-8BF2-CB17-75D2EA58084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58FEE10-D236-56A5-72CE-45DCF30A52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C5C6371-BB6E-8E95-8BFB-264DCE4CE54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B585D9-4DD6-227A-CFC7-92E418D266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DE70C8-C9A1-1F03-9255-34F2BE78EEA6}"/>
              </a:ext>
            </a:extLst>
          </p:cNvPr>
          <p:cNvSpPr>
            <a:spLocks noGrp="1"/>
          </p:cNvSpPr>
          <p:nvPr>
            <p:ph type="sldNum" sz="quarter" idx="12"/>
          </p:nvPr>
        </p:nvSpPr>
        <p:spPr/>
        <p:txBody>
          <a:bodyPr/>
          <a:lstStyle/>
          <a:p>
            <a:fld id="{9987D3CC-D14A-459E-AB65-ED7077C87953}" type="slidenum">
              <a:rPr lang="en-US" smtClean="0"/>
              <a:pPr/>
              <a:t>‹#›</a:t>
            </a:fld>
            <a:endParaRPr lang="en-US"/>
          </a:p>
        </p:txBody>
      </p:sp>
    </p:spTree>
    <p:extLst>
      <p:ext uri="{BB962C8B-B14F-4D97-AF65-F5344CB8AC3E}">
        <p14:creationId xmlns:p14="http://schemas.microsoft.com/office/powerpoint/2010/main" val="1425795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FD397E-50B7-0E14-E2E0-A583B4EBB67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C66C1FD-3EF5-B72E-1DC8-7C440386FC7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070938-EB38-018B-DF04-6E6FADD70B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A95869-2693-D2DB-E864-05EF9634BB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00A0AD-5D40-1248-2E29-8DA936CE5A3E}"/>
              </a:ext>
            </a:extLst>
          </p:cNvPr>
          <p:cNvSpPr>
            <a:spLocks noGrp="1"/>
          </p:cNvSpPr>
          <p:nvPr>
            <p:ph type="sldNum" sz="quarter" idx="12"/>
          </p:nvPr>
        </p:nvSpPr>
        <p:spPr/>
        <p:txBody>
          <a:bodyPr/>
          <a:lstStyle/>
          <a:p>
            <a:fld id="{FFC8F87A-11EC-4A51-83E2-4ABC820E1E78}" type="slidenum">
              <a:rPr lang="en-US" smtClean="0"/>
              <a:pPr/>
              <a:t>‹#›</a:t>
            </a:fld>
            <a:endParaRPr lang="en-US"/>
          </a:p>
        </p:txBody>
      </p:sp>
    </p:spTree>
    <p:extLst>
      <p:ext uri="{BB962C8B-B14F-4D97-AF65-F5344CB8AC3E}">
        <p14:creationId xmlns:p14="http://schemas.microsoft.com/office/powerpoint/2010/main" val="3495212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9603-5916-F733-4B62-B4836A65B52E}"/>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40BE7D3-BF06-1553-EA86-BDD5BDF6E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203D7D7-F277-C6C3-1F9A-DDA47064C84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1C0DB4E-7565-035E-801F-713CC9A5C5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08F6F-11D3-6F83-239B-07E2D5936D82}"/>
              </a:ext>
            </a:extLst>
          </p:cNvPr>
          <p:cNvSpPr>
            <a:spLocks noGrp="1"/>
          </p:cNvSpPr>
          <p:nvPr>
            <p:ph type="sldNum" sz="quarter" idx="12"/>
          </p:nvPr>
        </p:nvSpPr>
        <p:spPr/>
        <p:txBody>
          <a:bodyPr/>
          <a:lstStyle/>
          <a:p>
            <a:fld id="{8549D1EA-7629-4CC7-A254-2EB6B1079891}" type="slidenum">
              <a:rPr lang="en-US" smtClean="0"/>
              <a:pPr/>
              <a:t>‹#›</a:t>
            </a:fld>
            <a:endParaRPr lang="en-US"/>
          </a:p>
        </p:txBody>
      </p:sp>
    </p:spTree>
    <p:extLst>
      <p:ext uri="{BB962C8B-B14F-4D97-AF65-F5344CB8AC3E}">
        <p14:creationId xmlns:p14="http://schemas.microsoft.com/office/powerpoint/2010/main" val="429430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0AFC4-D402-05D0-27EE-075A5D14E6C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F30F4BE-B9EA-DA32-78D9-0555F9CF6C8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4CFE1C-E8F3-91B0-A80A-0C267E5DBAD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6F7C904-0501-8D75-FED1-B0665819C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5C8B36-B422-F34A-4770-A3F58A156F37}"/>
              </a:ext>
            </a:extLst>
          </p:cNvPr>
          <p:cNvSpPr>
            <a:spLocks noGrp="1"/>
          </p:cNvSpPr>
          <p:nvPr>
            <p:ph type="sldNum" sz="quarter" idx="12"/>
          </p:nvPr>
        </p:nvSpPr>
        <p:spPr/>
        <p:txBody>
          <a:bodyPr/>
          <a:lstStyle/>
          <a:p>
            <a:fld id="{02268EA5-ADD2-45AC-AEF1-D416B725D53B}" type="slidenum">
              <a:rPr lang="en-US" smtClean="0"/>
              <a:pPr/>
              <a:t>‹#›</a:t>
            </a:fld>
            <a:endParaRPr lang="en-US"/>
          </a:p>
        </p:txBody>
      </p:sp>
    </p:spTree>
    <p:extLst>
      <p:ext uri="{BB962C8B-B14F-4D97-AF65-F5344CB8AC3E}">
        <p14:creationId xmlns:p14="http://schemas.microsoft.com/office/powerpoint/2010/main" val="2832494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7F33B-BF0B-35A9-3928-D4491BECED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E50F5DF-EAEC-3F76-2E9E-581B37A526B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1A900C0-22E1-51B7-21D1-5D2DF72AB24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261B8F7-2232-CBD3-E9CC-0521C58218B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84A51CF-FEAF-59AE-CA60-C0DD5F019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7A6F99-78B7-38E7-277C-9E40D64B2B0E}"/>
              </a:ext>
            </a:extLst>
          </p:cNvPr>
          <p:cNvSpPr>
            <a:spLocks noGrp="1"/>
          </p:cNvSpPr>
          <p:nvPr>
            <p:ph type="sldNum" sz="quarter" idx="12"/>
          </p:nvPr>
        </p:nvSpPr>
        <p:spPr/>
        <p:txBody>
          <a:bodyPr/>
          <a:lstStyle/>
          <a:p>
            <a:fld id="{38A56835-B903-4430-89EA-14E0ADE78A93}" type="slidenum">
              <a:rPr lang="en-US" smtClean="0"/>
              <a:pPr/>
              <a:t>‹#›</a:t>
            </a:fld>
            <a:endParaRPr lang="en-US"/>
          </a:p>
        </p:txBody>
      </p:sp>
    </p:spTree>
    <p:extLst>
      <p:ext uri="{BB962C8B-B14F-4D97-AF65-F5344CB8AC3E}">
        <p14:creationId xmlns:p14="http://schemas.microsoft.com/office/powerpoint/2010/main" val="1653986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296BF-7D5B-9166-EEB4-BCBA46CDBB4A}"/>
              </a:ext>
            </a:extLst>
          </p:cNvPr>
          <p:cNvSpPr>
            <a:spLocks noGrp="1"/>
          </p:cNvSpPr>
          <p:nvPr>
            <p:ph type="title"/>
          </p:nvPr>
        </p:nvSpPr>
        <p:spPr>
          <a:xfrm>
            <a:off x="629841" y="365126"/>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CD2ECBB2-B79F-C3B9-099B-F2EA719C6CB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FC489C1-71CD-8994-8FBE-81DEFEC36C7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A019F78-645D-7830-94F9-4A42B022809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CFF2DCF-B4F3-EF5B-D07E-81AFFFB58D8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338BBA6-2D23-33B3-C567-7ACA18B9F7E5}"/>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73E496C-1833-93E8-3307-55AC174A91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2C06F2-4133-E07D-A516-991A0F684DC3}"/>
              </a:ext>
            </a:extLst>
          </p:cNvPr>
          <p:cNvSpPr>
            <a:spLocks noGrp="1"/>
          </p:cNvSpPr>
          <p:nvPr>
            <p:ph type="sldNum" sz="quarter" idx="12"/>
          </p:nvPr>
        </p:nvSpPr>
        <p:spPr/>
        <p:txBody>
          <a:bodyPr/>
          <a:lstStyle/>
          <a:p>
            <a:fld id="{B638D696-FE2A-458A-9CA5-78C322B2334C}" type="slidenum">
              <a:rPr lang="en-US" smtClean="0"/>
              <a:pPr/>
              <a:t>‹#›</a:t>
            </a:fld>
            <a:endParaRPr lang="en-US"/>
          </a:p>
        </p:txBody>
      </p:sp>
    </p:spTree>
    <p:extLst>
      <p:ext uri="{BB962C8B-B14F-4D97-AF65-F5344CB8AC3E}">
        <p14:creationId xmlns:p14="http://schemas.microsoft.com/office/powerpoint/2010/main" val="3499852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E9D4-9C6B-D656-702C-90E836E3EB2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512DE06F-9F9B-F3A7-699D-C57AA6BB532F}"/>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6C1256F-A1EE-E80F-4A0F-9E23D13AF9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C47675-B37B-3481-E208-189F9A9EEF0F}"/>
              </a:ext>
            </a:extLst>
          </p:cNvPr>
          <p:cNvSpPr>
            <a:spLocks noGrp="1"/>
          </p:cNvSpPr>
          <p:nvPr>
            <p:ph type="sldNum" sz="quarter" idx="12"/>
          </p:nvPr>
        </p:nvSpPr>
        <p:spPr/>
        <p:txBody>
          <a:bodyPr/>
          <a:lstStyle/>
          <a:p>
            <a:fld id="{2145A99A-A391-43F2-BE28-761580B055C1}" type="slidenum">
              <a:rPr lang="en-US" smtClean="0"/>
              <a:pPr/>
              <a:t>‹#›</a:t>
            </a:fld>
            <a:endParaRPr lang="en-US"/>
          </a:p>
        </p:txBody>
      </p:sp>
    </p:spTree>
    <p:extLst>
      <p:ext uri="{BB962C8B-B14F-4D97-AF65-F5344CB8AC3E}">
        <p14:creationId xmlns:p14="http://schemas.microsoft.com/office/powerpoint/2010/main" val="94210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B721B-2F72-FA77-0CE0-C098C3E032A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13557F2-DD08-D77F-2FB6-2F57B80729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808BDF-C096-E477-AC10-4619B69BFFE6}"/>
              </a:ext>
            </a:extLst>
          </p:cNvPr>
          <p:cNvSpPr>
            <a:spLocks noGrp="1"/>
          </p:cNvSpPr>
          <p:nvPr>
            <p:ph type="sldNum" sz="quarter" idx="12"/>
          </p:nvPr>
        </p:nvSpPr>
        <p:spPr/>
        <p:txBody>
          <a:bodyPr/>
          <a:lstStyle/>
          <a:p>
            <a:fld id="{37422012-D504-43E0-95B9-2D505898EB95}" type="slidenum">
              <a:rPr lang="en-US" smtClean="0"/>
              <a:pPr/>
              <a:t>‹#›</a:t>
            </a:fld>
            <a:endParaRPr lang="en-US"/>
          </a:p>
        </p:txBody>
      </p:sp>
    </p:spTree>
    <p:extLst>
      <p:ext uri="{BB962C8B-B14F-4D97-AF65-F5344CB8AC3E}">
        <p14:creationId xmlns:p14="http://schemas.microsoft.com/office/powerpoint/2010/main" val="3844752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AF84A-12B1-3DCA-D289-B620CE21593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626E5EB-FADC-608C-4B2D-9AD44A134EA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A241060-A045-462F-25B2-39FFCF7616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DF12FE7-048C-855A-19A3-7710E98B710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F9BE50D-C568-D6DA-1AC4-A16D91BF5F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FEA23-C9DB-6FE3-0148-5B81A0D5CFF6}"/>
              </a:ext>
            </a:extLst>
          </p:cNvPr>
          <p:cNvSpPr>
            <a:spLocks noGrp="1"/>
          </p:cNvSpPr>
          <p:nvPr>
            <p:ph type="sldNum" sz="quarter" idx="12"/>
          </p:nvPr>
        </p:nvSpPr>
        <p:spPr/>
        <p:txBody>
          <a:bodyPr/>
          <a:lstStyle/>
          <a:p>
            <a:fld id="{7496CCDD-E3FA-4432-9852-91EBA3CA4809}" type="slidenum">
              <a:rPr lang="en-US" smtClean="0"/>
              <a:pPr/>
              <a:t>‹#›</a:t>
            </a:fld>
            <a:endParaRPr lang="en-US"/>
          </a:p>
        </p:txBody>
      </p:sp>
    </p:spTree>
    <p:extLst>
      <p:ext uri="{BB962C8B-B14F-4D97-AF65-F5344CB8AC3E}">
        <p14:creationId xmlns:p14="http://schemas.microsoft.com/office/powerpoint/2010/main" val="3445673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481FC-3F05-1D3E-2F67-C668B502E44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F34E952-13A8-4A45-470A-218F9AD1E03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N"/>
          </a:p>
        </p:txBody>
      </p:sp>
      <p:sp>
        <p:nvSpPr>
          <p:cNvPr id="4" name="Text Placeholder 3">
            <a:extLst>
              <a:ext uri="{FF2B5EF4-FFF2-40B4-BE49-F238E27FC236}">
                <a16:creationId xmlns:a16="http://schemas.microsoft.com/office/drawing/2014/main" id="{D1083834-3327-7E3D-71B4-2515AEE7C0A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BC4DD3D-5081-A5DE-877C-0DC6A9662CB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9120052-1555-52B3-153F-5A7F7B437F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C35FA-CF1B-9EB3-BC3E-E1A58E2F18B0}"/>
              </a:ext>
            </a:extLst>
          </p:cNvPr>
          <p:cNvSpPr>
            <a:spLocks noGrp="1"/>
          </p:cNvSpPr>
          <p:nvPr>
            <p:ph type="sldNum" sz="quarter" idx="12"/>
          </p:nvPr>
        </p:nvSpPr>
        <p:spPr/>
        <p:txBody>
          <a:bodyPr/>
          <a:lstStyle/>
          <a:p>
            <a:fld id="{02CB6895-40CC-4B7C-AD57-A8C24B1EFCE3}" type="slidenum">
              <a:rPr lang="en-US" smtClean="0"/>
              <a:pPr/>
              <a:t>‹#›</a:t>
            </a:fld>
            <a:endParaRPr lang="en-US"/>
          </a:p>
        </p:txBody>
      </p:sp>
    </p:spTree>
    <p:extLst>
      <p:ext uri="{BB962C8B-B14F-4D97-AF65-F5344CB8AC3E}">
        <p14:creationId xmlns:p14="http://schemas.microsoft.com/office/powerpoint/2010/main" val="1538903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44D4A0-AB7A-AE26-4956-699027A0DC6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ACCF929-6B73-09F8-8956-1BF7B67083A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93AFF5-5E0E-33FA-89ED-2EC478B37AF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4CDA29B-2811-0C96-4E5E-E1B5B10B8AB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D8FF20-82B9-392B-6469-F9D2BBD2DEF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53C5CB-B903-4FE9-A482-7D49038E81F5}" type="slidenum">
              <a:rPr lang="en-US" smtClean="0"/>
              <a:pPr/>
              <a:t>‹#›</a:t>
            </a:fld>
            <a:endParaRPr lang="en-US"/>
          </a:p>
        </p:txBody>
      </p:sp>
    </p:spTree>
    <p:extLst>
      <p:ext uri="{BB962C8B-B14F-4D97-AF65-F5344CB8AC3E}">
        <p14:creationId xmlns:p14="http://schemas.microsoft.com/office/powerpoint/2010/main" val="754063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hyperlink" Target="https://en.wikipedia.org/wiki/Alfred_Wern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a:extLst>
              <a:ext uri="{FF2B5EF4-FFF2-40B4-BE49-F238E27FC236}">
                <a16:creationId xmlns:a16="http://schemas.microsoft.com/office/drawing/2014/main" id="{F20D555C-2105-BC7F-9FCE-87396F8AD76E}"/>
              </a:ext>
            </a:extLst>
          </p:cNvPr>
          <p:cNvSpPr>
            <a:spLocks noChangeArrowheads="1"/>
          </p:cNvSpPr>
          <p:nvPr/>
        </p:nvSpPr>
        <p:spPr bwMode="auto">
          <a:xfrm>
            <a:off x="467544" y="836712"/>
            <a:ext cx="806489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 typeface="Arial" panose="020B0604020202020204" pitchFamily="34" charset="0"/>
              <a:buNone/>
            </a:pPr>
            <a:r>
              <a:rPr lang="en-US" altLang="en-US" sz="4400" b="1" dirty="0">
                <a:solidFill>
                  <a:srgbClr val="C00000"/>
                </a:solidFill>
                <a:latin typeface="Times New Roman" panose="02020603050405020304" pitchFamily="18" charset="0"/>
              </a:rPr>
              <a:t>Coordination Chemistry-II (part: 1)</a:t>
            </a:r>
          </a:p>
        </p:txBody>
      </p:sp>
      <p:sp>
        <p:nvSpPr>
          <p:cNvPr id="7" name="Rectangle 6">
            <a:extLst>
              <a:ext uri="{FF2B5EF4-FFF2-40B4-BE49-F238E27FC236}">
                <a16:creationId xmlns:a16="http://schemas.microsoft.com/office/drawing/2014/main" id="{29974191-3C73-74C5-7D81-4F34643F0DA4}"/>
              </a:ext>
            </a:extLst>
          </p:cNvPr>
          <p:cNvSpPr/>
          <p:nvPr/>
        </p:nvSpPr>
        <p:spPr>
          <a:xfrm>
            <a:off x="1729358" y="3355182"/>
            <a:ext cx="6299026" cy="2323713"/>
          </a:xfrm>
          <a:prstGeom prst="rect">
            <a:avLst/>
          </a:prstGeom>
        </p:spPr>
        <p:txBody>
          <a:bodyPr wrap="square">
            <a:spAutoFit/>
          </a:bodyPr>
          <a:lstStyle/>
          <a:p>
            <a:pPr marL="257175" indent="-257175" algn="ctr">
              <a:defRPr/>
            </a:pPr>
            <a:r>
              <a:rPr lang="en-US" sz="2800">
                <a:solidFill>
                  <a:srgbClr val="7030A0"/>
                </a:solidFill>
              </a:rPr>
              <a:t>Dr. </a:t>
            </a:r>
            <a:r>
              <a:rPr lang="en-US" sz="2800" dirty="0">
                <a:solidFill>
                  <a:srgbClr val="7030A0"/>
                </a:solidFill>
              </a:rPr>
              <a:t>Semanti Basu</a:t>
            </a:r>
          </a:p>
          <a:p>
            <a:pPr algn="ctr"/>
            <a:r>
              <a:rPr lang="en-US" altLang="en-US" sz="2400" dirty="0">
                <a:solidFill>
                  <a:srgbClr val="7030A0"/>
                </a:solidFill>
              </a:rPr>
              <a:t>Assistant Professor</a:t>
            </a:r>
          </a:p>
          <a:p>
            <a:pPr algn="ctr"/>
            <a:r>
              <a:rPr lang="en-US" altLang="en-US" sz="2400" dirty="0">
                <a:solidFill>
                  <a:srgbClr val="7030A0"/>
                </a:solidFill>
              </a:rPr>
              <a:t>Department of Chemistry</a:t>
            </a:r>
          </a:p>
          <a:p>
            <a:pPr algn="ctr"/>
            <a:r>
              <a:rPr lang="en-US" altLang="en-US" sz="2400" dirty="0">
                <a:solidFill>
                  <a:srgbClr val="7030A0"/>
                </a:solidFill>
              </a:rPr>
              <a:t>Bejoy Narayan Mahavidyalaya,</a:t>
            </a:r>
          </a:p>
          <a:p>
            <a:pPr algn="ctr"/>
            <a:r>
              <a:rPr lang="en-US" altLang="en-US" sz="2400" dirty="0" err="1">
                <a:solidFill>
                  <a:srgbClr val="7030A0"/>
                </a:solidFill>
              </a:rPr>
              <a:t>Itachuna</a:t>
            </a:r>
            <a:r>
              <a:rPr lang="en-US" altLang="en-US" sz="2400" dirty="0">
                <a:solidFill>
                  <a:srgbClr val="7030A0"/>
                </a:solidFill>
              </a:rPr>
              <a:t>, Hooghly, W. B., India</a:t>
            </a:r>
          </a:p>
          <a:p>
            <a:pPr marL="257175" indent="-257175" algn="ctr">
              <a:defRPr/>
            </a:pPr>
            <a:endParaRPr lang="en-US" sz="2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
            <a:ext cx="7886700" cy="1325563"/>
          </a:xfrm>
        </p:spPr>
        <p:txBody>
          <a:bodyPr>
            <a:normAutofit/>
          </a:bodyPr>
          <a:lstStyle/>
          <a:p>
            <a:pPr algn="ctr"/>
            <a:r>
              <a:rPr lang="en-US" sz="3600" b="1" dirty="0">
                <a:solidFill>
                  <a:srgbClr val="C00000"/>
                </a:solidFill>
                <a:latin typeface="Times New Roman" charset="0"/>
                <a:ea typeface="Times New Roman" charset="0"/>
                <a:cs typeface="Times New Roman" charset="0"/>
              </a:rPr>
              <a:t>Bonding of di-nuclear carbonyls-VBT treatment</a:t>
            </a:r>
            <a:endParaRPr lang="en-US" dirty="0"/>
          </a:p>
        </p:txBody>
      </p:sp>
      <p:pic>
        <p:nvPicPr>
          <p:cNvPr id="3" name="Picture 2"/>
          <p:cNvPicPr>
            <a:picLocks noChangeAspect="1"/>
          </p:cNvPicPr>
          <p:nvPr/>
        </p:nvPicPr>
        <p:blipFill>
          <a:blip r:embed="rId2">
            <a:biLevel thresh="50000"/>
          </a:blip>
          <a:stretch>
            <a:fillRect/>
          </a:stretch>
        </p:blipFill>
        <p:spPr>
          <a:xfrm>
            <a:off x="2660218" y="1350385"/>
            <a:ext cx="3618581" cy="4650365"/>
          </a:xfrm>
          <a:prstGeom prst="rect">
            <a:avLst/>
          </a:prstGeom>
        </p:spPr>
      </p:pic>
      <p:pic>
        <p:nvPicPr>
          <p:cNvPr id="5" name="Picture 4">
            <a:extLst>
              <a:ext uri="{FF2B5EF4-FFF2-40B4-BE49-F238E27FC236}">
                <a16:creationId xmlns:a16="http://schemas.microsoft.com/office/drawing/2014/main" id="{4E7A5AC1-9D01-ECBE-A424-BA6A6E4E40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3783" y="4124017"/>
            <a:ext cx="2462170" cy="1402069"/>
          </a:xfrm>
          <a:prstGeom prst="rect">
            <a:avLst/>
          </a:prstGeom>
        </p:spPr>
      </p:pic>
    </p:spTree>
    <p:extLst>
      <p:ext uri="{BB962C8B-B14F-4D97-AF65-F5344CB8AC3E}">
        <p14:creationId xmlns:p14="http://schemas.microsoft.com/office/powerpoint/2010/main" val="329914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748" y="-27384"/>
            <a:ext cx="7886700" cy="1325563"/>
          </a:xfrm>
        </p:spPr>
        <p:txBody>
          <a:bodyPr>
            <a:normAutofit/>
          </a:bodyPr>
          <a:lstStyle/>
          <a:p>
            <a:pPr algn="ctr"/>
            <a:r>
              <a:rPr lang="en-US" sz="3600" b="1" dirty="0">
                <a:solidFill>
                  <a:srgbClr val="C00000"/>
                </a:solidFill>
                <a:latin typeface="Times New Roman" charset="0"/>
                <a:ea typeface="Times New Roman" charset="0"/>
                <a:cs typeface="Times New Roman" charset="0"/>
              </a:rPr>
              <a:t>Bonding of di-nuclear carbonyls-VBT treatment</a:t>
            </a:r>
            <a:endParaRPr lang="en-US" dirty="0"/>
          </a:p>
        </p:txBody>
      </p:sp>
      <p:pic>
        <p:nvPicPr>
          <p:cNvPr id="3" name="Picture 2"/>
          <p:cNvPicPr>
            <a:picLocks noChangeAspect="1"/>
          </p:cNvPicPr>
          <p:nvPr/>
        </p:nvPicPr>
        <p:blipFill>
          <a:blip r:embed="rId2">
            <a:biLevel thresh="50000"/>
          </a:blip>
          <a:stretch>
            <a:fillRect/>
          </a:stretch>
        </p:blipFill>
        <p:spPr>
          <a:xfrm>
            <a:off x="1685005" y="1479126"/>
            <a:ext cx="7145851" cy="4521625"/>
          </a:xfrm>
          <a:prstGeom prst="rect">
            <a:avLst/>
          </a:prstGeom>
        </p:spPr>
      </p:pic>
      <p:pic>
        <p:nvPicPr>
          <p:cNvPr id="5" name="Picture 4">
            <a:extLst>
              <a:ext uri="{FF2B5EF4-FFF2-40B4-BE49-F238E27FC236}">
                <a16:creationId xmlns:a16="http://schemas.microsoft.com/office/drawing/2014/main" id="{41F1C876-8ACB-9C68-C144-F92D37EF22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525" y="1196752"/>
            <a:ext cx="1803275" cy="1186404"/>
          </a:xfrm>
          <a:prstGeom prst="rect">
            <a:avLst/>
          </a:prstGeom>
        </p:spPr>
      </p:pic>
    </p:spTree>
    <p:extLst>
      <p:ext uri="{BB962C8B-B14F-4D97-AF65-F5344CB8AC3E}">
        <p14:creationId xmlns:p14="http://schemas.microsoft.com/office/powerpoint/2010/main" val="76107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2528888" y="152400"/>
            <a:ext cx="3929062" cy="579438"/>
          </a:xfrm>
          <a:prstGeom prst="rect">
            <a:avLst/>
          </a:prstGeom>
          <a:noFill/>
          <a:ln w="12700">
            <a:noFill/>
            <a:miter lim="800000"/>
            <a:headEnd/>
            <a:tailEnd/>
          </a:ln>
          <a:effectLst/>
        </p:spPr>
        <p:txBody>
          <a:bodyPr wrap="none">
            <a:spAutoFit/>
          </a:bodyPr>
          <a:lstStyle/>
          <a:p>
            <a:pPr eaLnBrk="0" hangingPunct="0"/>
            <a:r>
              <a:rPr lang="en-GB" sz="3200" dirty="0">
                <a:solidFill>
                  <a:srgbClr val="C00000"/>
                </a:solidFill>
                <a:latin typeface="Arial" pitchFamily="34" charset="0"/>
              </a:rPr>
              <a:t>Valance Bond Model</a:t>
            </a:r>
          </a:p>
        </p:txBody>
      </p:sp>
      <p:pic>
        <p:nvPicPr>
          <p:cNvPr id="65539" name="Picture 3"/>
          <p:cNvPicPr>
            <a:picLocks noChangeAspect="1" noChangeArrowheads="1"/>
          </p:cNvPicPr>
          <p:nvPr/>
        </p:nvPicPr>
        <p:blipFill>
          <a:blip r:embed="rId2"/>
          <a:srcRect t="25500"/>
          <a:stretch>
            <a:fillRect/>
          </a:stretch>
        </p:blipFill>
        <p:spPr bwMode="auto">
          <a:xfrm>
            <a:off x="3048000" y="2819400"/>
            <a:ext cx="5257800" cy="2938463"/>
          </a:xfrm>
          <a:prstGeom prst="rect">
            <a:avLst/>
          </a:prstGeom>
          <a:noFill/>
          <a:ln w="9525">
            <a:solidFill>
              <a:schemeClr val="tx1"/>
            </a:solidFill>
            <a:miter lim="800000"/>
            <a:headEnd/>
            <a:tailEnd/>
          </a:ln>
        </p:spPr>
      </p:pic>
      <p:sp>
        <p:nvSpPr>
          <p:cNvPr id="65540" name="Rectangle 4"/>
          <p:cNvSpPr>
            <a:spLocks noChangeArrowheads="1"/>
          </p:cNvSpPr>
          <p:nvPr/>
        </p:nvSpPr>
        <p:spPr bwMode="auto">
          <a:xfrm>
            <a:off x="625475" y="838200"/>
            <a:ext cx="7893050" cy="1743075"/>
          </a:xfrm>
          <a:prstGeom prst="rect">
            <a:avLst/>
          </a:prstGeom>
          <a:noFill/>
          <a:ln w="12700">
            <a:noFill/>
            <a:miter lim="800000"/>
            <a:headEnd/>
            <a:tailEnd/>
          </a:ln>
          <a:effectLst/>
        </p:spPr>
        <p:txBody>
          <a:bodyPr wrap="none">
            <a:spAutoFit/>
          </a:bodyPr>
          <a:lstStyle/>
          <a:p>
            <a:pPr eaLnBrk="0" hangingPunct="0">
              <a:lnSpc>
                <a:spcPct val="150000"/>
              </a:lnSpc>
            </a:pPr>
            <a:r>
              <a:rPr lang="en-GB" sz="1800" dirty="0">
                <a:solidFill>
                  <a:srgbClr val="000099"/>
                </a:solidFill>
                <a:latin typeface="Arial" pitchFamily="34" charset="0"/>
              </a:rPr>
              <a:t>Ligand = Lewis base</a:t>
            </a:r>
          </a:p>
          <a:p>
            <a:pPr eaLnBrk="0" hangingPunct="0">
              <a:lnSpc>
                <a:spcPct val="150000"/>
              </a:lnSpc>
            </a:pPr>
            <a:r>
              <a:rPr lang="en-GB" sz="1800" dirty="0">
                <a:solidFill>
                  <a:srgbClr val="000099"/>
                </a:solidFill>
                <a:latin typeface="Arial" pitchFamily="34" charset="0"/>
              </a:rPr>
              <a:t>Metal = Lewis acid</a:t>
            </a:r>
          </a:p>
          <a:p>
            <a:pPr eaLnBrk="0" hangingPunct="0">
              <a:lnSpc>
                <a:spcPct val="150000"/>
              </a:lnSpc>
            </a:pPr>
            <a:r>
              <a:rPr lang="en-GB" sz="1800" dirty="0">
                <a:solidFill>
                  <a:srgbClr val="000099"/>
                </a:solidFill>
                <a:latin typeface="Arial" pitchFamily="34" charset="0"/>
              </a:rPr>
              <a:t>s, p and d orbitals give hybrid orbitals with specific geometries</a:t>
            </a:r>
          </a:p>
          <a:p>
            <a:pPr eaLnBrk="0" hangingPunct="0">
              <a:lnSpc>
                <a:spcPct val="150000"/>
              </a:lnSpc>
            </a:pPr>
            <a:r>
              <a:rPr lang="en-GB" sz="1800" dirty="0">
                <a:solidFill>
                  <a:srgbClr val="000099"/>
                </a:solidFill>
                <a:latin typeface="Arial" pitchFamily="34" charset="0"/>
              </a:rPr>
              <a:t>Number and type of M-L hybrid orbitals determines geometry of the complex</a:t>
            </a:r>
          </a:p>
        </p:txBody>
      </p:sp>
      <p:sp>
        <p:nvSpPr>
          <p:cNvPr id="65541" name="Rectangle 5"/>
          <p:cNvSpPr>
            <a:spLocks noChangeArrowheads="1"/>
          </p:cNvSpPr>
          <p:nvPr/>
        </p:nvSpPr>
        <p:spPr bwMode="auto">
          <a:xfrm>
            <a:off x="228600" y="2925763"/>
            <a:ext cx="2652713" cy="1006475"/>
          </a:xfrm>
          <a:prstGeom prst="rect">
            <a:avLst/>
          </a:prstGeom>
          <a:noFill/>
          <a:ln w="12700">
            <a:noFill/>
            <a:miter lim="800000"/>
            <a:headEnd/>
            <a:tailEnd/>
          </a:ln>
          <a:effectLst/>
        </p:spPr>
        <p:txBody>
          <a:bodyPr wrap="none">
            <a:spAutoFit/>
          </a:bodyPr>
          <a:lstStyle/>
          <a:p>
            <a:pPr eaLnBrk="0" hangingPunct="0">
              <a:lnSpc>
                <a:spcPct val="150000"/>
              </a:lnSpc>
            </a:pPr>
            <a:r>
              <a:rPr lang="en-GB" sz="2000" b="1">
                <a:solidFill>
                  <a:srgbClr val="000099"/>
                </a:solidFill>
                <a:latin typeface="Arial" pitchFamily="34" charset="0"/>
              </a:rPr>
              <a:t>Octahedral Complex</a:t>
            </a:r>
          </a:p>
          <a:p>
            <a:pPr eaLnBrk="0" hangingPunct="0">
              <a:lnSpc>
                <a:spcPct val="150000"/>
              </a:lnSpc>
            </a:pPr>
            <a:r>
              <a:rPr lang="en-GB" sz="2000" b="1">
                <a:solidFill>
                  <a:srgbClr val="000099"/>
                </a:solidFill>
                <a:latin typeface="Arial" pitchFamily="34" charset="0"/>
              </a:rPr>
              <a:t>e.g. [Cr(NH</a:t>
            </a:r>
            <a:r>
              <a:rPr lang="en-GB" sz="2000" b="1" baseline="-25000">
                <a:solidFill>
                  <a:srgbClr val="000099"/>
                </a:solidFill>
                <a:latin typeface="Arial" pitchFamily="34" charset="0"/>
              </a:rPr>
              <a:t>3</a:t>
            </a:r>
            <a:r>
              <a:rPr lang="en-GB" sz="2000" b="1">
                <a:solidFill>
                  <a:srgbClr val="000099"/>
                </a:solidFill>
                <a:latin typeface="Arial" pitchFamily="34" charset="0"/>
              </a:rPr>
              <a:t>)</a:t>
            </a:r>
            <a:r>
              <a:rPr lang="en-GB" sz="2000" b="1" baseline="-25000">
                <a:solidFill>
                  <a:srgbClr val="000099"/>
                </a:solidFill>
                <a:latin typeface="Arial" pitchFamily="34" charset="0"/>
              </a:rPr>
              <a:t>6</a:t>
            </a:r>
            <a:r>
              <a:rPr lang="en-GB" sz="2000" b="1">
                <a:solidFill>
                  <a:srgbClr val="000099"/>
                </a:solidFill>
                <a:latin typeface="Arial" pitchFamily="34" charset="0"/>
              </a:rPr>
              <a:t>]</a:t>
            </a:r>
            <a:r>
              <a:rPr lang="en-GB" sz="2000" b="1" baseline="30000">
                <a:solidFill>
                  <a:srgbClr val="000099"/>
                </a:solidFill>
                <a:latin typeface="Arial" pitchFamily="34" charset="0"/>
              </a:rPr>
              <a:t>3+</a:t>
            </a:r>
            <a:endParaRPr lang="en-GB" sz="2000" b="1">
              <a:solidFill>
                <a:srgbClr val="000099"/>
              </a:solidFill>
              <a:latin typeface="Arial" pitchFamily="34" charset="0"/>
            </a:endParaRPr>
          </a:p>
        </p:txBody>
      </p:sp>
    </p:spTree>
    <p:extLst>
      <p:ext uri="{BB962C8B-B14F-4D97-AF65-F5344CB8AC3E}">
        <p14:creationId xmlns:p14="http://schemas.microsoft.com/office/powerpoint/2010/main" val="173404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026"/>
          <p:cNvPicPr>
            <a:picLocks noChangeAspect="1" noChangeArrowheads="1"/>
          </p:cNvPicPr>
          <p:nvPr/>
        </p:nvPicPr>
        <p:blipFill>
          <a:blip r:embed="rId2"/>
          <a:srcRect t="22501"/>
          <a:stretch>
            <a:fillRect/>
          </a:stretch>
        </p:blipFill>
        <p:spPr bwMode="auto">
          <a:xfrm>
            <a:off x="4953000" y="1066800"/>
            <a:ext cx="3962400" cy="2305050"/>
          </a:xfrm>
          <a:prstGeom prst="rect">
            <a:avLst/>
          </a:prstGeom>
          <a:noFill/>
        </p:spPr>
      </p:pic>
      <p:sp>
        <p:nvSpPr>
          <p:cNvPr id="66563" name="Rectangle 1027"/>
          <p:cNvSpPr>
            <a:spLocks noChangeArrowheads="1"/>
          </p:cNvSpPr>
          <p:nvPr/>
        </p:nvSpPr>
        <p:spPr bwMode="auto">
          <a:xfrm>
            <a:off x="5064125" y="252413"/>
            <a:ext cx="3667125" cy="396875"/>
          </a:xfrm>
          <a:prstGeom prst="rect">
            <a:avLst/>
          </a:prstGeom>
          <a:noFill/>
          <a:ln w="12700">
            <a:noFill/>
            <a:miter lim="800000"/>
            <a:headEnd/>
            <a:tailEnd/>
          </a:ln>
          <a:effectLst/>
        </p:spPr>
        <p:txBody>
          <a:bodyPr wrap="none">
            <a:spAutoFit/>
          </a:bodyPr>
          <a:lstStyle/>
          <a:p>
            <a:pPr eaLnBrk="0" hangingPunct="0"/>
            <a:r>
              <a:rPr lang="en-GB" sz="2000" b="1">
                <a:solidFill>
                  <a:srgbClr val="000099"/>
                </a:solidFill>
                <a:latin typeface="Arial" pitchFamily="34" charset="0"/>
              </a:rPr>
              <a:t>Square Planar </a:t>
            </a:r>
            <a:r>
              <a:rPr lang="en-GB" sz="2000" b="1" i="1">
                <a:solidFill>
                  <a:srgbClr val="000099"/>
                </a:solidFill>
                <a:latin typeface="Arial" pitchFamily="34" charset="0"/>
              </a:rPr>
              <a:t>e.g</a:t>
            </a:r>
            <a:r>
              <a:rPr lang="en-GB" sz="2000" b="1">
                <a:solidFill>
                  <a:srgbClr val="000099"/>
                </a:solidFill>
                <a:latin typeface="Arial" pitchFamily="34" charset="0"/>
              </a:rPr>
              <a:t>. [Ni(CN)</a:t>
            </a:r>
            <a:r>
              <a:rPr lang="en-GB" sz="2000" b="1" baseline="-25000">
                <a:solidFill>
                  <a:srgbClr val="000099"/>
                </a:solidFill>
                <a:latin typeface="Arial" pitchFamily="34" charset="0"/>
              </a:rPr>
              <a:t>4</a:t>
            </a:r>
            <a:r>
              <a:rPr lang="en-GB" sz="2000" b="1">
                <a:solidFill>
                  <a:srgbClr val="000099"/>
                </a:solidFill>
                <a:latin typeface="Arial" pitchFamily="34" charset="0"/>
              </a:rPr>
              <a:t>]</a:t>
            </a:r>
            <a:r>
              <a:rPr lang="en-GB" sz="2000" b="1" baseline="30000">
                <a:solidFill>
                  <a:srgbClr val="000099"/>
                </a:solidFill>
                <a:latin typeface="Arial" pitchFamily="34" charset="0"/>
              </a:rPr>
              <a:t>2-</a:t>
            </a:r>
          </a:p>
        </p:txBody>
      </p:sp>
      <p:pic>
        <p:nvPicPr>
          <p:cNvPr id="66564" name="Picture 1028"/>
          <p:cNvPicPr>
            <a:picLocks noChangeAspect="1" noChangeArrowheads="1"/>
          </p:cNvPicPr>
          <p:nvPr/>
        </p:nvPicPr>
        <p:blipFill>
          <a:blip r:embed="rId3"/>
          <a:srcRect t="33000"/>
          <a:stretch>
            <a:fillRect/>
          </a:stretch>
        </p:blipFill>
        <p:spPr bwMode="auto">
          <a:xfrm>
            <a:off x="304800" y="1066800"/>
            <a:ext cx="4319588" cy="2170113"/>
          </a:xfrm>
          <a:prstGeom prst="rect">
            <a:avLst/>
          </a:prstGeom>
          <a:noFill/>
        </p:spPr>
      </p:pic>
      <p:sp>
        <p:nvSpPr>
          <p:cNvPr id="66565" name="Rectangle 1029"/>
          <p:cNvSpPr>
            <a:spLocks noChangeArrowheads="1"/>
          </p:cNvSpPr>
          <p:nvPr/>
        </p:nvSpPr>
        <p:spPr bwMode="auto">
          <a:xfrm>
            <a:off x="304800" y="241300"/>
            <a:ext cx="3411538" cy="396875"/>
          </a:xfrm>
          <a:prstGeom prst="rect">
            <a:avLst/>
          </a:prstGeom>
          <a:noFill/>
          <a:ln w="12700">
            <a:noFill/>
            <a:miter lim="800000"/>
            <a:headEnd/>
            <a:tailEnd/>
          </a:ln>
          <a:effectLst/>
        </p:spPr>
        <p:txBody>
          <a:bodyPr wrap="none">
            <a:spAutoFit/>
          </a:bodyPr>
          <a:lstStyle/>
          <a:p>
            <a:pPr eaLnBrk="0" hangingPunct="0"/>
            <a:r>
              <a:rPr lang="en-GB" sz="2000" b="1">
                <a:solidFill>
                  <a:srgbClr val="000099"/>
                </a:solidFill>
                <a:latin typeface="Arial" pitchFamily="34" charset="0"/>
              </a:rPr>
              <a:t>Tetrahedral </a:t>
            </a:r>
            <a:r>
              <a:rPr lang="en-GB" sz="2000" b="1" i="1">
                <a:solidFill>
                  <a:srgbClr val="000099"/>
                </a:solidFill>
                <a:latin typeface="Arial" pitchFamily="34" charset="0"/>
              </a:rPr>
              <a:t>e.g</a:t>
            </a:r>
            <a:r>
              <a:rPr lang="en-GB" sz="2000" b="1">
                <a:solidFill>
                  <a:srgbClr val="000099"/>
                </a:solidFill>
                <a:latin typeface="Arial" pitchFamily="34" charset="0"/>
              </a:rPr>
              <a:t>. [Zn(OH)</a:t>
            </a:r>
            <a:r>
              <a:rPr lang="en-GB" sz="2000" b="1" baseline="-25000">
                <a:solidFill>
                  <a:srgbClr val="000099"/>
                </a:solidFill>
                <a:latin typeface="Arial" pitchFamily="34" charset="0"/>
              </a:rPr>
              <a:t>4</a:t>
            </a:r>
            <a:r>
              <a:rPr lang="en-GB" sz="2000" b="1">
                <a:solidFill>
                  <a:srgbClr val="000099"/>
                </a:solidFill>
                <a:latin typeface="Arial" pitchFamily="34" charset="0"/>
              </a:rPr>
              <a:t>]</a:t>
            </a:r>
            <a:r>
              <a:rPr lang="en-GB" sz="2000" b="1" baseline="30000">
                <a:solidFill>
                  <a:srgbClr val="000099"/>
                </a:solidFill>
                <a:latin typeface="Arial" pitchFamily="34" charset="0"/>
              </a:rPr>
              <a:t>2-</a:t>
            </a:r>
          </a:p>
        </p:txBody>
      </p:sp>
      <p:sp>
        <p:nvSpPr>
          <p:cNvPr id="66566" name="Rectangle 1030"/>
          <p:cNvSpPr>
            <a:spLocks noChangeArrowheads="1"/>
          </p:cNvSpPr>
          <p:nvPr/>
        </p:nvSpPr>
        <p:spPr bwMode="auto">
          <a:xfrm>
            <a:off x="1355725" y="3276600"/>
            <a:ext cx="6434138" cy="2282825"/>
          </a:xfrm>
          <a:prstGeom prst="rect">
            <a:avLst/>
          </a:prstGeom>
          <a:noFill/>
          <a:ln w="12700">
            <a:noFill/>
            <a:miter lim="800000"/>
            <a:headEnd/>
            <a:tailEnd/>
          </a:ln>
          <a:effectLst/>
        </p:spPr>
        <p:txBody>
          <a:bodyPr wrap="none">
            <a:spAutoFit/>
          </a:bodyPr>
          <a:lstStyle/>
          <a:p>
            <a:pPr algn="ctr" eaLnBrk="0" hangingPunct="0">
              <a:lnSpc>
                <a:spcPct val="150000"/>
              </a:lnSpc>
            </a:pPr>
            <a:r>
              <a:rPr lang="en-GB" b="1">
                <a:solidFill>
                  <a:srgbClr val="CC3300"/>
                </a:solidFill>
                <a:latin typeface="Arial" pitchFamily="34" charset="0"/>
              </a:rPr>
              <a:t>Limitations of VB theory</a:t>
            </a:r>
          </a:p>
          <a:p>
            <a:pPr algn="ctr" eaLnBrk="0" hangingPunct="0">
              <a:lnSpc>
                <a:spcPct val="150000"/>
              </a:lnSpc>
            </a:pPr>
            <a:r>
              <a:rPr lang="en-GB" b="1">
                <a:solidFill>
                  <a:srgbClr val="000099"/>
                </a:solidFill>
                <a:latin typeface="Arial" pitchFamily="34" charset="0"/>
              </a:rPr>
              <a:t>Cannot account for colour of complexes</a:t>
            </a:r>
          </a:p>
          <a:p>
            <a:pPr algn="ctr" eaLnBrk="0" hangingPunct="0">
              <a:lnSpc>
                <a:spcPct val="150000"/>
              </a:lnSpc>
            </a:pPr>
            <a:r>
              <a:rPr lang="en-GB" b="1">
                <a:solidFill>
                  <a:srgbClr val="000099"/>
                </a:solidFill>
                <a:latin typeface="Arial" pitchFamily="34" charset="0"/>
              </a:rPr>
              <a:t>May predict magnetism wrongly</a:t>
            </a:r>
          </a:p>
          <a:p>
            <a:pPr algn="ctr" eaLnBrk="0" hangingPunct="0">
              <a:lnSpc>
                <a:spcPct val="150000"/>
              </a:lnSpc>
            </a:pPr>
            <a:r>
              <a:rPr lang="en-GB" b="1">
                <a:solidFill>
                  <a:srgbClr val="000099"/>
                </a:solidFill>
                <a:latin typeface="Arial" pitchFamily="34" charset="0"/>
              </a:rPr>
              <a:t>Cannot account for spectrochemical series</a:t>
            </a:r>
          </a:p>
        </p:txBody>
      </p:sp>
    </p:spTree>
    <p:extLst>
      <p:ext uri="{BB962C8B-B14F-4D97-AF65-F5344CB8AC3E}">
        <p14:creationId xmlns:p14="http://schemas.microsoft.com/office/powerpoint/2010/main" val="221119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6566"/>
                                        </p:tgtEl>
                                        <p:attrNameLst>
                                          <p:attrName>style.visibility</p:attrName>
                                        </p:attrNameLst>
                                      </p:cBhvr>
                                      <p:to>
                                        <p:strVal val="visible"/>
                                      </p:to>
                                    </p:set>
                                    <p:animEffect transition="in" filter="plus(in)">
                                      <p:cBhvr>
                                        <p:cTn id="7" dur="2000"/>
                                        <p:tgtEl>
                                          <p:spTgt spid="66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A086362-99B0-F752-52CB-1EA16FB49198}"/>
              </a:ext>
            </a:extLst>
          </p:cNvPr>
          <p:cNvSpPr>
            <a:spLocks noGrp="1"/>
          </p:cNvSpPr>
          <p:nvPr>
            <p:ph type="title"/>
          </p:nvPr>
        </p:nvSpPr>
        <p:spPr>
          <a:xfrm>
            <a:off x="2387402" y="260648"/>
            <a:ext cx="4416846" cy="432048"/>
          </a:xfrm>
        </p:spPr>
        <p:txBody>
          <a:bodyPr>
            <a:noAutofit/>
          </a:bodyPr>
          <a:lstStyle/>
          <a:p>
            <a:pPr eaLnBrk="1" hangingPunct="1"/>
            <a:r>
              <a:rPr lang="en-US" altLang="en-US" sz="3600" b="1" dirty="0">
                <a:solidFill>
                  <a:srgbClr val="C00000"/>
                </a:solidFill>
                <a:latin typeface="Times New Roman" panose="02020603050405020304" pitchFamily="18" charset="0"/>
                <a:cs typeface="Times New Roman" panose="02020603050405020304" pitchFamily="18" charset="0"/>
              </a:rPr>
              <a:t>Valence bond Theory</a:t>
            </a:r>
          </a:p>
        </p:txBody>
      </p:sp>
      <p:sp>
        <p:nvSpPr>
          <p:cNvPr id="7" name="Content Placeholder 6">
            <a:extLst>
              <a:ext uri="{FF2B5EF4-FFF2-40B4-BE49-F238E27FC236}">
                <a16:creationId xmlns:a16="http://schemas.microsoft.com/office/drawing/2014/main" id="{A492EA4B-02DA-C2D3-D280-DD649A337AC1}"/>
              </a:ext>
            </a:extLst>
          </p:cNvPr>
          <p:cNvSpPr>
            <a:spLocks noGrp="1"/>
          </p:cNvSpPr>
          <p:nvPr>
            <p:ph idx="1"/>
          </p:nvPr>
        </p:nvSpPr>
        <p:spPr>
          <a:xfrm>
            <a:off x="714375" y="764704"/>
            <a:ext cx="7808119" cy="3394472"/>
          </a:xfrm>
        </p:spPr>
        <p:txBody>
          <a:bodyPr/>
          <a:lstStyle/>
          <a:p>
            <a:pPr marL="0" indent="0" algn="ctr">
              <a:buNone/>
              <a:defRPr/>
            </a:pPr>
            <a:r>
              <a:rPr lang="en-US" altLang="en-US" b="1" dirty="0">
                <a:solidFill>
                  <a:srgbClr val="000000"/>
                </a:solidFill>
                <a:latin typeface="Times New Roman" panose="02020603050405020304" pitchFamily="18" charset="0"/>
                <a:cs typeface="Times New Roman" panose="02020603050405020304" pitchFamily="18" charset="0"/>
              </a:rPr>
              <a:t>Potential Energy Diagram, Formation of </a:t>
            </a:r>
            <a:r>
              <a:rPr lang="en-US" altLang="en-US" dirty="0">
                <a:solidFill>
                  <a:srgbClr val="000000"/>
                </a:solidFill>
                <a:latin typeface="Times New Roman" panose="02020603050405020304" pitchFamily="18" charset="0"/>
                <a:cs typeface="Times New Roman" panose="02020603050405020304" pitchFamily="18" charset="0"/>
              </a:rPr>
              <a:t>H2</a:t>
            </a:r>
            <a:r>
              <a:rPr lang="en-US" altLang="en-US" b="1" dirty="0">
                <a:solidFill>
                  <a:srgbClr val="000000"/>
                </a:solidFill>
                <a:latin typeface="Times New Roman" panose="02020603050405020304" pitchFamily="18" charset="0"/>
                <a:cs typeface="Times New Roman" panose="02020603050405020304" pitchFamily="18" charset="0"/>
              </a:rPr>
              <a:t> molecule</a:t>
            </a:r>
          </a:p>
          <a:p>
            <a:pPr>
              <a:defRPr/>
            </a:pPr>
            <a:endParaRPr lang="en-IN" dirty="0"/>
          </a:p>
        </p:txBody>
      </p:sp>
      <p:sp>
        <p:nvSpPr>
          <p:cNvPr id="7172" name="Rectangle 3">
            <a:extLst>
              <a:ext uri="{FF2B5EF4-FFF2-40B4-BE49-F238E27FC236}">
                <a16:creationId xmlns:a16="http://schemas.microsoft.com/office/drawing/2014/main" id="{693CDDAF-C689-0DF8-088F-A2C9FAED87D2}"/>
              </a:ext>
            </a:extLst>
          </p:cNvPr>
          <p:cNvSpPr txBox="1">
            <a:spLocks noChangeArrowheads="1"/>
          </p:cNvSpPr>
          <p:nvPr/>
        </p:nvSpPr>
        <p:spPr bwMode="auto">
          <a:xfrm>
            <a:off x="1187624" y="1538177"/>
            <a:ext cx="6624735" cy="5203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 typeface="Arial" panose="020B0604020202020204" pitchFamily="34" charset="0"/>
              <a:buNone/>
            </a:pPr>
            <a:endParaRPr lang="en-US" altLang="en-US" sz="2100" b="1">
              <a:solidFill>
                <a:srgbClr val="000000"/>
              </a:solidFill>
              <a:latin typeface="Times New Roman" panose="02020603050405020304" pitchFamily="18" charset="0"/>
              <a:cs typeface="Times New Roman" panose="02020603050405020304" pitchFamily="18" charset="0"/>
            </a:endParaRPr>
          </a:p>
        </p:txBody>
      </p:sp>
      <p:pic>
        <p:nvPicPr>
          <p:cNvPr id="7173" name="Picture 5" descr="potential energy of h2 molecule">
            <a:extLst>
              <a:ext uri="{FF2B5EF4-FFF2-40B4-BE49-F238E27FC236}">
                <a16:creationId xmlns:a16="http://schemas.microsoft.com/office/drawing/2014/main" id="{3BCC2F1C-A8A2-64F6-DD99-23ACE36CC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10185"/>
            <a:ext cx="5256584" cy="44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15CF9B4-A1D0-5CC1-3586-0B8C07D7A96A}"/>
              </a:ext>
            </a:extLst>
          </p:cNvPr>
          <p:cNvSpPr>
            <a:spLocks noGrp="1"/>
          </p:cNvSpPr>
          <p:nvPr>
            <p:ph type="title"/>
          </p:nvPr>
        </p:nvSpPr>
        <p:spPr>
          <a:xfrm>
            <a:off x="395536" y="44624"/>
            <a:ext cx="8551069" cy="614263"/>
          </a:xfrm>
        </p:spPr>
        <p:txBody>
          <a:bodyPr>
            <a:noAutofit/>
          </a:bodyPr>
          <a:lstStyle/>
          <a:p>
            <a:pPr algn="ctr"/>
            <a:r>
              <a:rPr lang="en-US" altLang="en-US" sz="2800" b="1" dirty="0">
                <a:solidFill>
                  <a:srgbClr val="C00000"/>
                </a:solidFill>
                <a:latin typeface="Times New Roman" panose="02020603050405020304" pitchFamily="18" charset="0"/>
                <a:cs typeface="Times New Roman" panose="02020603050405020304" pitchFamily="18" charset="0"/>
              </a:rPr>
              <a:t>Potential Energy Diagram, Formation of </a:t>
            </a:r>
            <a:r>
              <a:rPr lang="en-US" altLang="en-US" sz="2800" dirty="0">
                <a:solidFill>
                  <a:srgbClr val="C00000"/>
                </a:solidFill>
                <a:latin typeface="Times New Roman" panose="02020603050405020304" pitchFamily="18" charset="0"/>
                <a:cs typeface="Times New Roman" panose="02020603050405020304" pitchFamily="18" charset="0"/>
              </a:rPr>
              <a:t>H2</a:t>
            </a:r>
            <a:r>
              <a:rPr lang="en-US" altLang="en-US" sz="2800" b="1" dirty="0">
                <a:solidFill>
                  <a:srgbClr val="C00000"/>
                </a:solidFill>
                <a:latin typeface="Times New Roman" panose="02020603050405020304" pitchFamily="18" charset="0"/>
                <a:cs typeface="Times New Roman" panose="02020603050405020304" pitchFamily="18" charset="0"/>
              </a:rPr>
              <a:t> molecule</a:t>
            </a:r>
          </a:p>
        </p:txBody>
      </p:sp>
      <p:sp>
        <p:nvSpPr>
          <p:cNvPr id="8195" name="Content Placeholder 6">
            <a:extLst>
              <a:ext uri="{FF2B5EF4-FFF2-40B4-BE49-F238E27FC236}">
                <a16:creationId xmlns:a16="http://schemas.microsoft.com/office/drawing/2014/main" id="{D5EE10CF-57BE-23D1-D740-5964705C9971}"/>
              </a:ext>
            </a:extLst>
          </p:cNvPr>
          <p:cNvSpPr>
            <a:spLocks noGrp="1"/>
          </p:cNvSpPr>
          <p:nvPr>
            <p:ph idx="1"/>
          </p:nvPr>
        </p:nvSpPr>
        <p:spPr>
          <a:xfrm>
            <a:off x="592931" y="692696"/>
            <a:ext cx="8115300" cy="5976664"/>
          </a:xfrm>
        </p:spPr>
        <p:txBody>
          <a:bodyPr>
            <a:normAutofit fontScale="25000" lnSpcReduction="20000"/>
          </a:bodyPr>
          <a:lstStyle/>
          <a:p>
            <a:pPr algn="just"/>
            <a:r>
              <a:rPr lang="en-US" altLang="en-US" sz="9600" dirty="0">
                <a:latin typeface="Times New Roman" panose="02020603050405020304" pitchFamily="18" charset="0"/>
                <a:cs typeface="Times New Roman" panose="02020603050405020304" pitchFamily="18" charset="0"/>
              </a:rPr>
              <a:t>When the two hydrogen atoms are separated by a large distance, those two atoms can neither attract nor repel each other. The potential energy of the two hydrogen atoms is arbitrarily taken to be zero.</a:t>
            </a:r>
          </a:p>
          <a:p>
            <a:pPr algn="just"/>
            <a:r>
              <a:rPr lang="en-US" altLang="en-US" sz="9600" dirty="0">
                <a:latin typeface="Times New Roman" panose="02020603050405020304" pitchFamily="18" charset="0"/>
                <a:cs typeface="Times New Roman" panose="02020603050405020304" pitchFamily="18" charset="0"/>
              </a:rPr>
              <a:t>As the two hydrogen atoms containing electrons with opposite spins approach each other, attractive forces, as well as repulsive forces, operate, attractive forces being stronger than repulsive ones, the potential energy decreases.</a:t>
            </a:r>
          </a:p>
          <a:p>
            <a:pPr algn="just"/>
            <a:r>
              <a:rPr lang="en-US" altLang="en-US" sz="9600" dirty="0">
                <a:latin typeface="Times New Roman" panose="02020603050405020304" pitchFamily="18" charset="0"/>
                <a:cs typeface="Times New Roman" panose="02020603050405020304" pitchFamily="18" charset="0"/>
              </a:rPr>
              <a:t>An equilibrium inter-nuclear distance is the one, where attractive forces are balanced by repulsive forces and the potential energy of the system attains a minimum value.</a:t>
            </a:r>
          </a:p>
          <a:p>
            <a:pPr algn="just"/>
            <a:r>
              <a:rPr lang="en-US" altLang="en-US" sz="9600" dirty="0">
                <a:latin typeface="Times New Roman" panose="02020603050405020304" pitchFamily="18" charset="0"/>
                <a:cs typeface="Times New Roman" panose="02020603050405020304" pitchFamily="18" charset="0"/>
              </a:rPr>
              <a:t>At this stage, the maximum overlap of atomic orbitals takes place and a stable bond is formed. The inter-nuclear distance is 74 pm, which is the H-H bond length. The energy liberated is 436 kJ/mol.; which is known as bond energy.</a:t>
            </a:r>
          </a:p>
          <a:p>
            <a:pPr algn="just"/>
            <a:r>
              <a:rPr lang="en-US" altLang="en-US" sz="9600" dirty="0">
                <a:latin typeface="Times New Roman" panose="02020603050405020304" pitchFamily="18" charset="0"/>
                <a:cs typeface="Times New Roman" panose="02020603050405020304" pitchFamily="18" charset="0"/>
              </a:rPr>
              <a:t>If the distance between the two atoms is decreased further, repulsive forces exceed the attractive forces and the potential energy of the system shoots up.</a:t>
            </a:r>
          </a:p>
          <a:p>
            <a:pPr algn="just"/>
            <a:r>
              <a:rPr lang="en-US" altLang="en-US" sz="9600" dirty="0">
                <a:latin typeface="Times New Roman" panose="02020603050405020304" pitchFamily="18" charset="0"/>
                <a:cs typeface="Times New Roman" panose="02020603050405020304" pitchFamily="18" charset="0"/>
              </a:rPr>
              <a:t>If the atoms containing electrons with parallel spins approach each other, the potential energy of the two hydrogen atoms goes on increasing, and bond formation does not take place.</a:t>
            </a:r>
          </a:p>
          <a:p>
            <a:endParaRPr lang="en-IN"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DC6E55B-5149-D2B9-CE24-C18B651689FE}"/>
              </a:ext>
            </a:extLst>
          </p:cNvPr>
          <p:cNvSpPr>
            <a:spLocks noGrp="1"/>
          </p:cNvSpPr>
          <p:nvPr>
            <p:ph type="title"/>
          </p:nvPr>
        </p:nvSpPr>
        <p:spPr>
          <a:xfrm>
            <a:off x="710034" y="188640"/>
            <a:ext cx="7822406" cy="648072"/>
          </a:xfrm>
        </p:spPr>
        <p:txBody>
          <a:bodyPr>
            <a:noAutofit/>
          </a:bodyPr>
          <a:lstStyle/>
          <a:p>
            <a:pPr algn="ctr" eaLnBrk="1" hangingPunct="1"/>
            <a:r>
              <a:rPr lang="en-US" altLang="en-US" sz="3600" b="1" dirty="0">
                <a:solidFill>
                  <a:srgbClr val="C00000"/>
                </a:solidFill>
                <a:latin typeface="Times New Roman" panose="02020603050405020304" pitchFamily="18" charset="0"/>
                <a:cs typeface="Times New Roman" panose="02020603050405020304" pitchFamily="18" charset="0"/>
              </a:rPr>
              <a:t>Application of Valence bond Theory</a:t>
            </a:r>
          </a:p>
        </p:txBody>
      </p:sp>
      <p:sp>
        <p:nvSpPr>
          <p:cNvPr id="15362" name="Rectangle 3">
            <a:extLst>
              <a:ext uri="{FF2B5EF4-FFF2-40B4-BE49-F238E27FC236}">
                <a16:creationId xmlns:a16="http://schemas.microsoft.com/office/drawing/2014/main" id="{517462CB-5BB0-294F-2A9A-3D170B286A43}"/>
              </a:ext>
            </a:extLst>
          </p:cNvPr>
          <p:cNvSpPr>
            <a:spLocks noGrp="1" noChangeArrowheads="1"/>
          </p:cNvSpPr>
          <p:nvPr>
            <p:ph idx="1"/>
          </p:nvPr>
        </p:nvSpPr>
        <p:spPr>
          <a:xfrm>
            <a:off x="657225" y="1052736"/>
            <a:ext cx="7822406" cy="5328592"/>
          </a:xfrm>
        </p:spPr>
        <p:txBody>
          <a:bodyPr>
            <a:noAutofit/>
          </a:bodyPr>
          <a:lstStyle/>
          <a:p>
            <a:pPr marL="0" indent="0" algn="just">
              <a:buNone/>
              <a:defRPr/>
            </a:pPr>
            <a:r>
              <a:rPr lang="en-US" sz="2400" dirty="0">
                <a:latin typeface="acumin-pro"/>
              </a:rPr>
              <a:t>The applications of valence bond theory is noticeable as it able to change the visualization of chemists. Few major applications are given below:</a:t>
            </a:r>
          </a:p>
          <a:p>
            <a:pPr algn="just">
              <a:defRPr/>
            </a:pPr>
            <a:r>
              <a:rPr lang="en-US" sz="2400" dirty="0">
                <a:latin typeface="acumin-pro"/>
              </a:rPr>
              <a:t>Valence bond theory opens up a new avenue to explain the root of covalent bond formation. This theory says that the covalent bond is a result of mixing of two atomic orbitals which is further change the concept of sharing electrons mentioned in ancient chemistry literatures.</a:t>
            </a:r>
          </a:p>
          <a:p>
            <a:pPr algn="just">
              <a:defRPr/>
            </a:pPr>
            <a:r>
              <a:rPr lang="en-US" sz="2400" dirty="0">
                <a:latin typeface="acumin-pro"/>
              </a:rPr>
              <a:t>The nature of covalent bond is transparently explained through the concept of valence bond theory. According to the theory the sustainability of the covalent bond is indeed dependent on the nature of  overlapping.</a:t>
            </a:r>
          </a:p>
          <a:p>
            <a:pPr algn="just">
              <a:defRPr/>
            </a:pPr>
            <a:r>
              <a:rPr lang="en-US" sz="2400" dirty="0">
                <a:latin typeface="acumin-pro"/>
              </a:rPr>
              <a:t>The formation of HF molecule is described by the valence bond theory in which the mixing of hydrogen 1s and 2p orbital of fluorine generates the H-F bond.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97B8119-5D55-0B02-29A7-EB7473E3D94C}"/>
              </a:ext>
            </a:extLst>
          </p:cNvPr>
          <p:cNvSpPr>
            <a:spLocks noGrp="1"/>
          </p:cNvSpPr>
          <p:nvPr>
            <p:ph type="title"/>
          </p:nvPr>
        </p:nvSpPr>
        <p:spPr>
          <a:xfrm>
            <a:off x="604589" y="476672"/>
            <a:ext cx="8143875" cy="4679157"/>
          </a:xfrm>
        </p:spPr>
        <p:txBody>
          <a:bodyPr>
            <a:normAutofit fontScale="90000"/>
          </a:bodyPr>
          <a:lstStyle/>
          <a:p>
            <a:br>
              <a:rPr lang="en-US" altLang="en-US" sz="4000" b="1" dirty="0">
                <a:solidFill>
                  <a:srgbClr val="C00000"/>
                </a:solidFill>
                <a:latin typeface="Times New Roman" panose="02020603050405020304" pitchFamily="18" charset="0"/>
                <a:cs typeface="Times New Roman" panose="02020603050405020304" pitchFamily="18" charset="0"/>
              </a:rPr>
            </a:br>
            <a:br>
              <a:rPr lang="en-US" altLang="en-US" sz="4000" b="1" dirty="0">
                <a:solidFill>
                  <a:srgbClr val="C00000"/>
                </a:solidFill>
                <a:latin typeface="Times New Roman" panose="02020603050405020304" pitchFamily="18" charset="0"/>
                <a:cs typeface="Times New Roman" panose="02020603050405020304" pitchFamily="18" charset="0"/>
              </a:rPr>
            </a:br>
            <a:r>
              <a:rPr lang="en-US" altLang="en-US" sz="4000" b="1" dirty="0">
                <a:solidFill>
                  <a:srgbClr val="C00000"/>
                </a:solidFill>
                <a:latin typeface="Times New Roman" panose="02020603050405020304" pitchFamily="18" charset="0"/>
                <a:cs typeface="Times New Roman" panose="02020603050405020304" pitchFamily="18" charset="0"/>
              </a:rPr>
              <a:t>Importance of Valence bond Theory</a:t>
            </a:r>
            <a:br>
              <a:rPr lang="en-US" altLang="en-US" sz="3675" b="1" dirty="0">
                <a:solidFill>
                  <a:srgbClr val="C00000"/>
                </a:solidFill>
                <a:latin typeface="Times New Roman" panose="02020603050405020304" pitchFamily="18" charset="0"/>
                <a:cs typeface="Times New Roman" panose="02020603050405020304" pitchFamily="18" charset="0"/>
              </a:rPr>
            </a:br>
            <a:br>
              <a:rPr lang="en-US" altLang="en-US" sz="3675" b="1" dirty="0">
                <a:solidFill>
                  <a:srgbClr val="C00000"/>
                </a:solidFill>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Valence bond theory introduced </a:t>
            </a:r>
            <a:r>
              <a:rPr lang="en-US" altLang="en-US" sz="4000" b="1" dirty="0">
                <a:latin typeface="Times New Roman" panose="02020603050405020304" pitchFamily="18" charset="0"/>
                <a:cs typeface="Times New Roman" panose="02020603050405020304" pitchFamily="18" charset="0"/>
              </a:rPr>
              <a:t>five new concepts in chemical bonding</a:t>
            </a:r>
            <a:br>
              <a:rPr lang="en-US" altLang="en-US" sz="4000" b="1"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1. Delocalization of electrons over the two nuclei.</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2. Shielding effect of electrons.</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3. The essential covalent character of bond.</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4. The presence of partial ionic nature in a covalent bond.</a:t>
            </a:r>
            <a:br>
              <a:rPr lang="en-US" altLang="en-US" sz="4000" dirty="0">
                <a:latin typeface="Times New Roman" panose="02020603050405020304" pitchFamily="18" charset="0"/>
                <a:cs typeface="Times New Roman" panose="02020603050405020304" pitchFamily="18" charset="0"/>
              </a:rPr>
            </a:br>
            <a:r>
              <a:rPr lang="en-US" altLang="en-US" sz="4000" dirty="0">
                <a:latin typeface="Times New Roman" panose="02020603050405020304" pitchFamily="18" charset="0"/>
                <a:cs typeface="Times New Roman" panose="02020603050405020304" pitchFamily="18" charset="0"/>
              </a:rPr>
              <a:t>5. The concept of resonance and connection between resonance energy and molecular stability</a:t>
            </a:r>
            <a:endParaRPr lang="en-US" altLang="en-US" sz="4000" dirty="0">
              <a:solidFill>
                <a:srgbClr val="C00000"/>
              </a:solidFill>
            </a:endParaRPr>
          </a:p>
        </p:txBody>
      </p:sp>
      <p:sp>
        <p:nvSpPr>
          <p:cNvPr id="11267" name="Rectangle 3">
            <a:extLst>
              <a:ext uri="{FF2B5EF4-FFF2-40B4-BE49-F238E27FC236}">
                <a16:creationId xmlns:a16="http://schemas.microsoft.com/office/drawing/2014/main" id="{D81FA801-82F2-DFF4-CA5A-2DDDB2AFA7FB}"/>
              </a:ext>
            </a:extLst>
          </p:cNvPr>
          <p:cNvSpPr>
            <a:spLocks noGrp="1"/>
          </p:cNvSpPr>
          <p:nvPr>
            <p:ph idx="1"/>
          </p:nvPr>
        </p:nvSpPr>
        <p:spPr>
          <a:xfrm>
            <a:off x="604589" y="1124744"/>
            <a:ext cx="8143875" cy="5040560"/>
          </a:xfrm>
        </p:spPr>
        <p:txBody>
          <a:bodyPr/>
          <a:lstStyle/>
          <a:p>
            <a:pPr marL="0" indent="0">
              <a:buNone/>
            </a:pPr>
            <a:endParaRPr lang="en-US" altLang="en-US" sz="1200" b="1" dirty="0">
              <a:solidFill>
                <a:srgbClr val="000000"/>
              </a:solidFill>
              <a:latin typeface="acumin-pro"/>
            </a:endParaRPr>
          </a:p>
          <a:p>
            <a:pPr marL="0" indent="0">
              <a:buNone/>
            </a:pPr>
            <a:endParaRPr lang="en-US" altLang="en-US"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4A4BF20B-907A-DAF6-7FFE-46C424F64058}"/>
              </a:ext>
            </a:extLst>
          </p:cNvPr>
          <p:cNvSpPr>
            <a:spLocks noGrp="1"/>
          </p:cNvSpPr>
          <p:nvPr>
            <p:ph type="title"/>
          </p:nvPr>
        </p:nvSpPr>
        <p:spPr>
          <a:xfrm>
            <a:off x="972641" y="44624"/>
            <a:ext cx="7343775" cy="504056"/>
          </a:xfrm>
        </p:spPr>
        <p:txBody>
          <a:bodyPr>
            <a:normAutofit fontScale="90000"/>
          </a:bodyPr>
          <a:lstStyle/>
          <a:p>
            <a:pPr algn="ctr" eaLnBrk="1" hangingPunct="1"/>
            <a:br>
              <a:rPr lang="en-US" altLang="en-US" sz="2700" b="1" dirty="0">
                <a:solidFill>
                  <a:srgbClr val="C00000"/>
                </a:solidFill>
                <a:latin typeface="Times New Roman" panose="02020603050405020304" pitchFamily="18" charset="0"/>
                <a:cs typeface="Times New Roman" panose="02020603050405020304" pitchFamily="18" charset="0"/>
              </a:rPr>
            </a:br>
            <a:r>
              <a:rPr lang="en-US" altLang="en-US" sz="4000" b="1" dirty="0">
                <a:solidFill>
                  <a:srgbClr val="C00000"/>
                </a:solidFill>
                <a:latin typeface="Times New Roman" panose="02020603050405020304" pitchFamily="18" charset="0"/>
                <a:cs typeface="Times New Roman" panose="02020603050405020304" pitchFamily="18" charset="0"/>
              </a:rPr>
              <a:t>The Conclusions Drawn from VBT</a:t>
            </a:r>
          </a:p>
        </p:txBody>
      </p:sp>
      <p:sp>
        <p:nvSpPr>
          <p:cNvPr id="15362" name="Rectangle 3">
            <a:extLst>
              <a:ext uri="{FF2B5EF4-FFF2-40B4-BE49-F238E27FC236}">
                <a16:creationId xmlns:a16="http://schemas.microsoft.com/office/drawing/2014/main" id="{327739EA-35AD-1B56-C313-4035456AB01B}"/>
              </a:ext>
            </a:extLst>
          </p:cNvPr>
          <p:cNvSpPr>
            <a:spLocks noGrp="1" noChangeArrowheads="1"/>
          </p:cNvSpPr>
          <p:nvPr>
            <p:ph idx="1"/>
          </p:nvPr>
        </p:nvSpPr>
        <p:spPr>
          <a:xfrm>
            <a:off x="600075" y="908720"/>
            <a:ext cx="7772400" cy="5688632"/>
          </a:xfrm>
        </p:spPr>
        <p:txBody>
          <a:bodyPr>
            <a:normAutofit fontScale="25000" lnSpcReduction="20000"/>
          </a:bodyPr>
          <a:lstStyle/>
          <a:p>
            <a:pPr marL="0" indent="0" algn="just">
              <a:lnSpc>
                <a:spcPct val="107000"/>
              </a:lnSpc>
              <a:spcAft>
                <a:spcPts val="600"/>
              </a:spcAft>
              <a:buNone/>
              <a:defRPr/>
            </a:pPr>
            <a:r>
              <a:rPr lang="en-IN" sz="9200" kern="100" dirty="0">
                <a:latin typeface="Times New Roman" panose="02020603050405020304" pitchFamily="18" charset="0"/>
                <a:ea typeface="Calibri" panose="020F0502020204030204" pitchFamily="34" charset="0"/>
                <a:cs typeface="Times New Roman" panose="02020603050405020304" pitchFamily="18" charset="0"/>
              </a:rPr>
              <a:t>1. The covalent bond (2c-2e) is formed due to the pairing of two unpaired electrons with the opposite spins. The number of unpaired electrons gives the maximum possible number of covalent linkage. If the combining species do not have any unpaired electron, then before to participate in the bond formation the paired electrons must be unpaired. The paired electron pair can itself participate in bond formation as in coordinate covalent bond.</a:t>
            </a:r>
          </a:p>
          <a:p>
            <a:pPr marL="0" indent="0" algn="just">
              <a:lnSpc>
                <a:spcPct val="107000"/>
              </a:lnSpc>
              <a:spcAft>
                <a:spcPts val="600"/>
              </a:spcAft>
              <a:buNone/>
              <a:defRPr/>
            </a:pPr>
            <a:r>
              <a:rPr lang="en-IN" sz="9200" kern="100" dirty="0">
                <a:latin typeface="Times New Roman" panose="02020603050405020304" pitchFamily="18" charset="0"/>
                <a:ea typeface="Calibri" panose="020F0502020204030204" pitchFamily="34" charset="0"/>
                <a:cs typeface="Times New Roman" panose="02020603050405020304" pitchFamily="18" charset="0"/>
              </a:rPr>
              <a:t>2. The exchange energy contributes significantly in stabilising a covalent bond. This quantum mechanical phenomenon can be rationalised from the principle of the model, particle in a box.</a:t>
            </a:r>
          </a:p>
          <a:p>
            <a:pPr marL="0" indent="0" algn="just">
              <a:lnSpc>
                <a:spcPct val="107000"/>
              </a:lnSpc>
              <a:spcAft>
                <a:spcPts val="600"/>
              </a:spcAft>
              <a:buNone/>
              <a:defRPr/>
            </a:pPr>
            <a:r>
              <a:rPr lang="en-IN" sz="9200" kern="100" dirty="0">
                <a:latin typeface="Times New Roman" panose="02020603050405020304" pitchFamily="18" charset="0"/>
                <a:ea typeface="Calibri" panose="020F0502020204030204" pitchFamily="34" charset="0"/>
                <a:cs typeface="Times New Roman" panose="02020603050405020304" pitchFamily="18" charset="0"/>
              </a:rPr>
              <a:t>3. The covalent-ionic resonance is also important even in the homonuclear diatomic molecules. This factor becomes more important in the case of heteronuclear diatomic molecules where the electronegativity of the combining species differs significantly.</a:t>
            </a:r>
          </a:p>
          <a:p>
            <a:pPr eaLnBrk="1" hangingPunct="1">
              <a:defRPr/>
            </a:pPr>
            <a:endParaRPr lang="en-US" altLang="en-US" sz="1800" dirty="0">
              <a:solidFill>
                <a:srgbClr val="7030A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E41E038-9104-9F74-53CF-156C75E218DD}"/>
              </a:ext>
            </a:extLst>
          </p:cNvPr>
          <p:cNvSpPr>
            <a:spLocks noGrp="1"/>
          </p:cNvSpPr>
          <p:nvPr>
            <p:ph type="title"/>
          </p:nvPr>
        </p:nvSpPr>
        <p:spPr>
          <a:xfrm>
            <a:off x="1228725" y="44624"/>
            <a:ext cx="6686550" cy="686395"/>
          </a:xfrm>
        </p:spPr>
        <p:txBody>
          <a:bodyPr>
            <a:normAutofit/>
          </a:bodyPr>
          <a:lstStyle/>
          <a:p>
            <a:pPr algn="ctr" eaLnBrk="1" hangingPunct="1"/>
            <a:r>
              <a:rPr lang="en-US" altLang="en-US" sz="3600" b="1" dirty="0">
                <a:solidFill>
                  <a:srgbClr val="C00000"/>
                </a:solidFill>
                <a:latin typeface="Times New Roman" panose="02020603050405020304" pitchFamily="18" charset="0"/>
                <a:cs typeface="Times New Roman" panose="02020603050405020304" pitchFamily="18" charset="0"/>
              </a:rPr>
              <a:t>The Major Drawbacks in VBT</a:t>
            </a:r>
          </a:p>
        </p:txBody>
      </p:sp>
      <mc:AlternateContent xmlns:mc="http://schemas.openxmlformats.org/markup-compatibility/2006" xmlns:a14="http://schemas.microsoft.com/office/drawing/2010/main">
        <mc:Choice Requires="a14">
          <p:sp>
            <p:nvSpPr>
              <p:cNvPr id="15362" name="Rectangle 3">
                <a:extLst>
                  <a:ext uri="{FF2B5EF4-FFF2-40B4-BE49-F238E27FC236}">
                    <a16:creationId xmlns:a16="http://schemas.microsoft.com/office/drawing/2014/main" id="{26CD9C4B-E674-3032-33C7-8F1630F8468B}"/>
                  </a:ext>
                </a:extLst>
              </p:cNvPr>
              <p:cNvSpPr>
                <a:spLocks noGrp="1" noChangeArrowheads="1"/>
              </p:cNvSpPr>
              <p:nvPr>
                <p:ph idx="1"/>
              </p:nvPr>
            </p:nvSpPr>
            <p:spPr>
              <a:xfrm>
                <a:off x="464344" y="764704"/>
                <a:ext cx="8201025" cy="5904656"/>
              </a:xfrm>
            </p:spPr>
            <p:txBody>
              <a:bodyPr>
                <a:noAutofit/>
              </a:bodyPr>
              <a:lstStyle/>
              <a:p>
                <a:pPr marL="0" indent="0" algn="just">
                  <a:lnSpc>
                    <a:spcPct val="107000"/>
                  </a:lnSpc>
                  <a:spcAft>
                    <a:spcPts val="600"/>
                  </a:spcAft>
                  <a:buNone/>
                  <a:defRPr/>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1. In VBT, it is assumed that each of the combining species will provide an unpaired electron with opposite spin to form a covalent linkage. But in the case of a coordinate covalent bonds, both the electrons are provided by one spaces. This aspect remains apparently inexplicable. </a:t>
                </a:r>
              </a:p>
              <a:p>
                <a:pPr marL="0" indent="0" algn="just">
                  <a:lnSpc>
                    <a:spcPct val="107000"/>
                  </a:lnSpc>
                  <a:spcAft>
                    <a:spcPts val="600"/>
                  </a:spcAft>
                  <a:buNone/>
                  <a:defRPr/>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2. In O₂, all the 2c-2e. Bonds along with the lone pairs, support it to be a diamagnetic one. But, in fact, </a:t>
                </a:r>
                <a:r>
                  <a:rPr lang="en-IN" sz="2000" b="1" kern="100" dirty="0">
                    <a:latin typeface="Times New Roman" panose="02020603050405020304" pitchFamily="18" charset="0"/>
                    <a:ea typeface="Calibri" panose="020F0502020204030204" pitchFamily="34" charset="0"/>
                    <a:cs typeface="Times New Roman" panose="02020603050405020304" pitchFamily="18" charset="0"/>
                  </a:rPr>
                  <a:t>O₂ is a paramagnetic molecule . </a:t>
                </a:r>
                <a:r>
                  <a:rPr lang="en-IN" sz="2000" kern="100" dirty="0">
                    <a:latin typeface="Times New Roman" panose="02020603050405020304" pitchFamily="18" charset="0"/>
                    <a:ea typeface="Calibri" panose="020F0502020204030204" pitchFamily="34" charset="0"/>
                    <a:cs typeface="Times New Roman" panose="02020603050405020304" pitchFamily="18" charset="0"/>
                  </a:rPr>
                  <a:t>This aspect also remains inexplicable. </a:t>
                </a:r>
                <a:endParaRPr lang="en-IN" sz="2000" b="1" kern="1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Aft>
                    <a:spcPts val="600"/>
                  </a:spcAft>
                  <a:buNone/>
                  <a:defRPr/>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3. In VBT, N₂ is supposed to contain a triple bond (i.e. N ≡ N) as in the case of acetylene (HC≡CH). In spite of this close similarity, their activities differ drastically. </a:t>
                </a:r>
                <a:r>
                  <a:rPr lang="en-IN" sz="2000" b="1" kern="100" dirty="0">
                    <a:latin typeface="Times New Roman" panose="02020603050405020304" pitchFamily="18" charset="0"/>
                    <a:ea typeface="Calibri" panose="020F0502020204030204" pitchFamily="34" charset="0"/>
                    <a:cs typeface="Times New Roman" panose="02020603050405020304" pitchFamily="18" charset="0"/>
                  </a:rPr>
                  <a:t>Nitrogen is very much inert while acetylene is fairly active</a:t>
                </a:r>
                <a:r>
                  <a:rPr lang="en-IN" sz="2000" kern="100" dirty="0">
                    <a:latin typeface="Times New Roman" panose="02020603050405020304" pitchFamily="18" charset="0"/>
                    <a:ea typeface="Calibri" panose="020F0502020204030204" pitchFamily="34" charset="0"/>
                    <a:cs typeface="Times New Roman" panose="02020603050405020304" pitchFamily="18" charset="0"/>
                  </a:rPr>
                  <a:t>. This difference gets no explanation. </a:t>
                </a:r>
              </a:p>
              <a:p>
                <a:pPr marL="0" indent="0" algn="just">
                  <a:lnSpc>
                    <a:spcPct val="107000"/>
                  </a:lnSpc>
                  <a:spcAft>
                    <a:spcPts val="600"/>
                  </a:spcAft>
                  <a:buNone/>
                  <a:defRPr/>
                </a:pPr>
                <a:r>
                  <a:rPr lang="en-IN" sz="2000" kern="100" dirty="0">
                    <a:latin typeface="Times New Roman" panose="02020603050405020304" pitchFamily="18" charset="0"/>
                    <a:ea typeface="Calibri" panose="020F0502020204030204" pitchFamily="34" charset="0"/>
                    <a:cs typeface="Times New Roman" panose="02020603050405020304" pitchFamily="18" charset="0"/>
                  </a:rPr>
                  <a:t>4. It cannot explain the odd electron bond in the molecules (e.g. </a:t>
                </a:r>
                <a14:m>
                  <m:oMath xmlns:m="http://schemas.openxmlformats.org/officeDocument/2006/math">
                    <m:sSubSup>
                      <m:sSubSupPr>
                        <m:ctrlPr>
                          <a:rPr lang="en-IN" sz="2000" i="1" kern="100">
                            <a:latin typeface="Cambria Math" panose="02040503050406030204" pitchFamily="18" charset="0"/>
                            <a:cs typeface="Times New Roman" panose="02020603050405020304" pitchFamily="18" charset="0"/>
                          </a:rPr>
                        </m:ctrlPr>
                      </m:sSubSupPr>
                      <m:e>
                        <m:r>
                          <a:rPr lang="en-IN" sz="2000" i="1" kern="100">
                            <a:latin typeface="Cambria Math" panose="02040503050406030204" pitchFamily="18" charset="0"/>
                            <a:cs typeface="Times New Roman" panose="02020603050405020304" pitchFamily="18" charset="0"/>
                          </a:rPr>
                          <m:t>𝐻𝑒</m:t>
                        </m:r>
                      </m:e>
                      <m:sub>
                        <m:r>
                          <a:rPr lang="en-IN" sz="2000" i="1" kern="100">
                            <a:latin typeface="Cambria Math" panose="02040503050406030204" pitchFamily="18" charset="0"/>
                            <a:cs typeface="Times New Roman" panose="02020603050405020304" pitchFamily="18" charset="0"/>
                          </a:rPr>
                          <m:t>2</m:t>
                        </m:r>
                      </m:sub>
                      <m:sup>
                        <m:r>
                          <a:rPr lang="en-IN" sz="2000" i="1" kern="100">
                            <a:latin typeface="Cambria Math" panose="02040503050406030204" pitchFamily="18" charset="0"/>
                            <a:cs typeface="Times New Roman" panose="02020603050405020304" pitchFamily="18" charset="0"/>
                          </a:rPr>
                          <m:t>+</m:t>
                        </m:r>
                      </m:sup>
                    </m:sSubSup>
                  </m:oMath>
                </a14:m>
                <a:r>
                  <a:rPr lang="en-IN" sz="2000" kern="1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Sup>
                      <m:sSubSupPr>
                        <m:ctrlPr>
                          <a:rPr lang="en-IN" sz="2000" i="1" kern="100">
                            <a:latin typeface="Cambria Math" panose="02040503050406030204" pitchFamily="18" charset="0"/>
                            <a:cs typeface="Times New Roman" panose="02020603050405020304" pitchFamily="18" charset="0"/>
                          </a:rPr>
                        </m:ctrlPr>
                      </m:sSubSupPr>
                      <m:e>
                        <m:r>
                          <a:rPr lang="en-IN" sz="2000" i="1" kern="100">
                            <a:latin typeface="Cambria Math" panose="02040503050406030204" pitchFamily="18" charset="0"/>
                            <a:cs typeface="Times New Roman" panose="02020603050405020304" pitchFamily="18" charset="0"/>
                          </a:rPr>
                          <m:t>𝐻</m:t>
                        </m:r>
                      </m:e>
                      <m:sub>
                        <m:r>
                          <a:rPr lang="en-IN" sz="2000" i="1" kern="100">
                            <a:latin typeface="Cambria Math" panose="02040503050406030204" pitchFamily="18" charset="0"/>
                            <a:cs typeface="Times New Roman" panose="02020603050405020304" pitchFamily="18" charset="0"/>
                          </a:rPr>
                          <m:t>2</m:t>
                        </m:r>
                      </m:sub>
                      <m:sup>
                        <m:r>
                          <a:rPr lang="en-IN" sz="2000" i="1" kern="100">
                            <a:latin typeface="Cambria Math" panose="02040503050406030204" pitchFamily="18" charset="0"/>
                            <a:cs typeface="Times New Roman" panose="02020603050405020304" pitchFamily="18" charset="0"/>
                          </a:rPr>
                          <m:t>+</m:t>
                        </m:r>
                      </m:sup>
                    </m:sSubSup>
                  </m:oMath>
                </a14:m>
                <a:r>
                  <a:rPr lang="en-IN" sz="2000" kern="100" dirty="0">
                    <a:latin typeface="Times New Roman" panose="02020603050405020304" pitchFamily="18" charset="0"/>
                    <a:ea typeface="Calibri" panose="020F0502020204030204" pitchFamily="34" charset="0"/>
                    <a:cs typeface="Times New Roman" panose="02020603050405020304" pitchFamily="18" charset="0"/>
                  </a:rPr>
                  <a:t>) and </a:t>
                </a:r>
                <a:r>
                  <a:rPr lang="en-US" altLang="en-US" sz="2000" dirty="0">
                    <a:latin typeface="Times New Roman" panose="02020603050405020304" pitchFamily="18" charset="0"/>
                    <a:cs typeface="Times New Roman" panose="02020603050405020304" pitchFamily="18" charset="0"/>
                  </a:rPr>
                  <a:t>in electron-deficient molecules like </a:t>
                </a:r>
                <a14:m>
                  <m:oMath xmlns:m="http://schemas.openxmlformats.org/officeDocument/2006/math">
                    <m:sSub>
                      <m:sSubPr>
                        <m:ctrlPr>
                          <a:rPr lang="en-US" altLang="en-US" sz="2000" i="1">
                            <a:latin typeface="Cambria Math" panose="02040503050406030204" pitchFamily="18" charset="0"/>
                            <a:cs typeface="Times New Roman" panose="02020603050405020304" pitchFamily="18" charset="0"/>
                          </a:rPr>
                        </m:ctrlPr>
                      </m:sSubPr>
                      <m:e>
                        <m:r>
                          <a:rPr lang="en-IN" altLang="en-US" sz="2000" i="1">
                            <a:latin typeface="Cambria Math" panose="02040503050406030204" pitchFamily="18" charset="0"/>
                            <a:cs typeface="Times New Roman" panose="02020603050405020304" pitchFamily="18" charset="0"/>
                          </a:rPr>
                          <m:t>𝐵</m:t>
                        </m:r>
                      </m:e>
                      <m:sub>
                        <m:r>
                          <a:rPr lang="en-IN" altLang="en-US" sz="2000" i="1">
                            <a:latin typeface="Cambria Math" panose="02040503050406030204" pitchFamily="18" charset="0"/>
                            <a:cs typeface="Times New Roman" panose="02020603050405020304" pitchFamily="18" charset="0"/>
                          </a:rPr>
                          <m:t>2</m:t>
                        </m:r>
                      </m:sub>
                    </m:sSub>
                    <m:sSub>
                      <m:sSubPr>
                        <m:ctrlPr>
                          <a:rPr lang="en-US" altLang="en-US" sz="2000" i="1">
                            <a:latin typeface="Cambria Math" panose="02040503050406030204" pitchFamily="18" charset="0"/>
                            <a:cs typeface="Times New Roman" panose="02020603050405020304" pitchFamily="18" charset="0"/>
                          </a:rPr>
                        </m:ctrlPr>
                      </m:sSubPr>
                      <m:e>
                        <m:r>
                          <a:rPr lang="en-IN" altLang="en-US" sz="2000" i="1">
                            <a:latin typeface="Cambria Math" panose="02040503050406030204" pitchFamily="18" charset="0"/>
                            <a:cs typeface="Times New Roman" panose="02020603050405020304" pitchFamily="18" charset="0"/>
                          </a:rPr>
                          <m:t>𝐻</m:t>
                        </m:r>
                      </m:e>
                      <m:sub>
                        <m:r>
                          <a:rPr lang="en-IN" altLang="en-US" sz="2000" i="1">
                            <a:latin typeface="Cambria Math" panose="02040503050406030204" pitchFamily="18" charset="0"/>
                            <a:cs typeface="Times New Roman" panose="02020603050405020304" pitchFamily="18" charset="0"/>
                          </a:rPr>
                          <m:t>6</m:t>
                        </m:r>
                      </m:sub>
                    </m:sSub>
                  </m:oMath>
                </a14:m>
                <a:r>
                  <a:rPr lang="en-IN" sz="2000" kern="100" dirty="0">
                    <a:latin typeface="Times New Roman" panose="02020603050405020304" pitchFamily="18" charset="0"/>
                    <a:ea typeface="Calibri" panose="020F0502020204030204" pitchFamily="34" charset="0"/>
                    <a:cs typeface="Times New Roman" panose="02020603050405020304" pitchFamily="18" charset="0"/>
                  </a:rPr>
                  <a:t>. As a matter of fact, bonding in odd electron molecules cannot be explained by VBT which mainly considers the pairing of electrons in 2c-2e bonds. To deal with the odd electron molecule in the light of VBT, some special types of bonds are invoked </a:t>
                </a:r>
              </a:p>
            </p:txBody>
          </p:sp>
        </mc:Choice>
        <mc:Fallback xmlns="">
          <p:sp>
            <p:nvSpPr>
              <p:cNvPr id="15362" name="Rectangle 3">
                <a:extLst>
                  <a:ext uri="{FF2B5EF4-FFF2-40B4-BE49-F238E27FC236}">
                    <a16:creationId xmlns:a16="http://schemas.microsoft.com/office/drawing/2014/main" id="{26CD9C4B-E674-3032-33C7-8F1630F8468B}"/>
                  </a:ext>
                </a:extLst>
              </p:cNvPr>
              <p:cNvSpPr>
                <a:spLocks noGrp="1" noRot="1" noChangeAspect="1" noMove="1" noResize="1" noEditPoints="1" noAdjustHandles="1" noChangeArrowheads="1" noChangeShapeType="1" noTextEdit="1"/>
              </p:cNvSpPr>
              <p:nvPr>
                <p:ph idx="1"/>
              </p:nvPr>
            </p:nvSpPr>
            <p:spPr>
              <a:xfrm>
                <a:off x="464344" y="764704"/>
                <a:ext cx="8201025" cy="5904656"/>
              </a:xfrm>
              <a:blipFill>
                <a:blip r:embed="rId2"/>
                <a:stretch>
                  <a:fillRect l="-743" t="-516" r="-818" b="-413"/>
                </a:stretch>
              </a:blipFill>
            </p:spPr>
            <p:txBody>
              <a:bodyPr/>
              <a:lstStyle/>
              <a:p>
                <a:r>
                  <a:rPr lang="en-IN">
                    <a:noFill/>
                  </a:rPr>
                  <a:t> </a:t>
                </a:r>
              </a:p>
            </p:txBody>
          </p:sp>
        </mc:Fallback>
      </mc:AlternateContent>
    </p:spTree>
    <p:extLst>
      <p:ext uri="{BB962C8B-B14F-4D97-AF65-F5344CB8AC3E}">
        <p14:creationId xmlns:p14="http://schemas.microsoft.com/office/powerpoint/2010/main" val="3304014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 y="1752600"/>
            <a:ext cx="5423520" cy="3657600"/>
          </a:xfrm>
          <a:prstGeom prst="rect">
            <a:avLst/>
          </a:prstGeom>
          <a:noFill/>
          <a:ln w="9525">
            <a:noFill/>
            <a:miter lim="800000"/>
            <a:headEnd/>
            <a:tailEnd/>
          </a:ln>
          <a:effectLst/>
        </p:spPr>
        <p:txBody>
          <a:bodyPr/>
          <a:lstStyle/>
          <a:p>
            <a:pPr marL="342900" indent="-342900">
              <a:spcBef>
                <a:spcPct val="20000"/>
              </a:spcBef>
              <a:buFontTx/>
              <a:buChar char="•"/>
            </a:pPr>
            <a:endParaRPr lang="en-US" sz="3200" b="1" dirty="0">
              <a:solidFill>
                <a:srgbClr val="000066"/>
              </a:solidFill>
            </a:endParaRPr>
          </a:p>
        </p:txBody>
      </p:sp>
      <p:sp>
        <p:nvSpPr>
          <p:cNvPr id="26628" name="Text Box 4"/>
          <p:cNvSpPr txBox="1">
            <a:spLocks noChangeArrowheads="1"/>
          </p:cNvSpPr>
          <p:nvPr/>
        </p:nvSpPr>
        <p:spPr bwMode="auto">
          <a:xfrm>
            <a:off x="2107832" y="61754"/>
            <a:ext cx="5667449" cy="769441"/>
          </a:xfrm>
          <a:prstGeom prst="rect">
            <a:avLst/>
          </a:prstGeom>
          <a:noFill/>
          <a:ln w="9525">
            <a:noFill/>
            <a:miter lim="800000"/>
            <a:headEnd/>
            <a:tailEnd/>
          </a:ln>
          <a:effectLst/>
        </p:spPr>
        <p:txBody>
          <a:bodyPr wrap="none">
            <a:spAutoFit/>
          </a:bodyPr>
          <a:lstStyle/>
          <a:p>
            <a:r>
              <a:rPr lang="en-US" sz="4400" b="1" dirty="0">
                <a:solidFill>
                  <a:srgbClr val="C00000"/>
                </a:solidFill>
                <a:effectLst>
                  <a:outerShdw blurRad="38100" dist="38100" dir="2700000" algn="tl">
                    <a:srgbClr val="C0C0C0"/>
                  </a:outerShdw>
                </a:effectLst>
              </a:rPr>
              <a:t>coordination Chemistry</a:t>
            </a:r>
          </a:p>
        </p:txBody>
      </p:sp>
      <p:pic>
        <p:nvPicPr>
          <p:cNvPr id="120834" name="Picture 2" descr="Alfred Werner">
            <a:extLst>
              <a:ext uri="{FF2B5EF4-FFF2-40B4-BE49-F238E27FC236}">
                <a16:creationId xmlns:a16="http://schemas.microsoft.com/office/drawing/2014/main" id="{03B9731F-7FC7-7EE3-AA08-9A965568F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7D6087-1DA8-06FA-B2AF-9C1EDEF1D2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5576" y="1135452"/>
            <a:ext cx="3047313" cy="4309772"/>
          </a:xfrm>
          <a:prstGeom prst="rect">
            <a:avLst/>
          </a:prstGeom>
        </p:spPr>
      </p:pic>
      <p:sp>
        <p:nvSpPr>
          <p:cNvPr id="4" name="TextBox 3">
            <a:extLst>
              <a:ext uri="{FF2B5EF4-FFF2-40B4-BE49-F238E27FC236}">
                <a16:creationId xmlns:a16="http://schemas.microsoft.com/office/drawing/2014/main" id="{64827885-962B-4FB6-04DC-F7735BFAB1F3}"/>
              </a:ext>
            </a:extLst>
          </p:cNvPr>
          <p:cNvSpPr txBox="1"/>
          <p:nvPr/>
        </p:nvSpPr>
        <p:spPr>
          <a:xfrm>
            <a:off x="4211960" y="1791975"/>
            <a:ext cx="4598987" cy="1569660"/>
          </a:xfrm>
          <a:prstGeom prst="rect">
            <a:avLst/>
          </a:prstGeom>
          <a:noFill/>
        </p:spPr>
        <p:txBody>
          <a:bodyPr wrap="square">
            <a:spAutoFit/>
          </a:bodyPr>
          <a:lstStyle/>
          <a:p>
            <a:pPr algn="ctr"/>
            <a:r>
              <a:rPr lang="en-US" sz="2400" b="1" dirty="0">
                <a:solidFill>
                  <a:srgbClr val="FF0000"/>
                </a:solidFill>
              </a:rPr>
              <a:t>Alfred Werner</a:t>
            </a:r>
          </a:p>
          <a:p>
            <a:pPr algn="ctr"/>
            <a:r>
              <a:rPr lang="en-US" sz="2400" b="1" dirty="0">
                <a:solidFill>
                  <a:srgbClr val="000066"/>
                </a:solidFill>
              </a:rPr>
              <a:t>Swiss Chemist</a:t>
            </a:r>
            <a:endParaRPr lang="en-US" sz="2400" b="1" dirty="0">
              <a:solidFill>
                <a:srgbClr val="FF0000"/>
              </a:solidFill>
            </a:endParaRPr>
          </a:p>
          <a:p>
            <a:pPr algn="ctr"/>
            <a:r>
              <a:rPr lang="en-US" sz="2400" b="1" dirty="0">
                <a:solidFill>
                  <a:srgbClr val="FF0000"/>
                </a:solidFill>
              </a:rPr>
              <a:t>Father of Coordination Chemistry Nobel prize 1913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26626"/>
                                        </p:tgtEl>
                                        <p:attrNameLst>
                                          <p:attrName>style.visibility</p:attrName>
                                        </p:attrNameLst>
                                      </p:cBhvr>
                                      <p:to>
                                        <p:strVal val="visible"/>
                                      </p:to>
                                    </p:set>
                                    <p:animEffect transition="in" filter="checkerboard(across)">
                                      <p:cBhvr>
                                        <p:cTn id="12"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 y="635000"/>
            <a:ext cx="8991600" cy="339725"/>
          </a:xfrm>
          <a:noFill/>
          <a:ln/>
        </p:spPr>
        <p:txBody>
          <a:bodyPr lIns="90487" tIns="44450" rIns="90487" bIns="44450">
            <a:normAutofit fontScale="90000"/>
          </a:bodyPr>
          <a:lstStyle/>
          <a:p>
            <a:pPr algn="ctr"/>
            <a:r>
              <a:rPr lang="en-US" sz="8000" dirty="0">
                <a:solidFill>
                  <a:srgbClr val="C00000"/>
                </a:solidFill>
              </a:rPr>
              <a:t>Crystal Field Theory</a:t>
            </a:r>
          </a:p>
        </p:txBody>
      </p:sp>
      <p:sp>
        <p:nvSpPr>
          <p:cNvPr id="130051" name="Rectangle 3"/>
          <p:cNvSpPr>
            <a:spLocks noGrp="1" noChangeArrowheads="1"/>
          </p:cNvSpPr>
          <p:nvPr>
            <p:ph idx="1"/>
          </p:nvPr>
        </p:nvSpPr>
        <p:spPr>
          <a:xfrm>
            <a:off x="3300958" y="3370734"/>
            <a:ext cx="5087466" cy="850354"/>
          </a:xfrm>
          <a:noFill/>
          <a:ln/>
        </p:spPr>
        <p:txBody>
          <a:bodyPr lIns="90487" tIns="44450" rIns="90487" bIns="44450">
            <a:normAutofit lnSpcReduction="10000"/>
          </a:bodyPr>
          <a:lstStyle/>
          <a:p>
            <a:pPr marL="0" indent="0">
              <a:buNone/>
            </a:pPr>
            <a:r>
              <a:rPr lang="en-US" sz="2800" b="1" dirty="0">
                <a:effectLst>
                  <a:outerShdw blurRad="38100" dist="38100" dir="2700000" algn="tl">
                    <a:srgbClr val="C0C0C0"/>
                  </a:outerShdw>
                </a:effectLst>
                <a:latin typeface="Book Antiqua" pitchFamily="18" charset="0"/>
              </a:rPr>
              <a:t>The relationship between colors and complex metal ions</a:t>
            </a:r>
          </a:p>
        </p:txBody>
      </p:sp>
      <p:grpSp>
        <p:nvGrpSpPr>
          <p:cNvPr id="130052" name="Group 4"/>
          <p:cNvGrpSpPr>
            <a:grpSpLocks/>
          </p:cNvGrpSpPr>
          <p:nvPr/>
        </p:nvGrpSpPr>
        <p:grpSpPr bwMode="auto">
          <a:xfrm>
            <a:off x="749300" y="1390650"/>
            <a:ext cx="6727825" cy="1462088"/>
            <a:chOff x="725" y="876"/>
            <a:chExt cx="4238" cy="921"/>
          </a:xfrm>
        </p:grpSpPr>
        <p:sp>
          <p:nvSpPr>
            <p:cNvPr id="130053" name="Rectangle 5"/>
            <p:cNvSpPr>
              <a:spLocks noChangeArrowheads="1"/>
            </p:cNvSpPr>
            <p:nvPr/>
          </p:nvSpPr>
          <p:spPr bwMode="auto">
            <a:xfrm>
              <a:off x="869" y="876"/>
              <a:ext cx="4030" cy="665"/>
            </a:xfrm>
            <a:prstGeom prst="rect">
              <a:avLst/>
            </a:prstGeom>
            <a:noFill/>
            <a:ln w="12700">
              <a:solidFill>
                <a:schemeClr val="tx1"/>
              </a:solidFill>
              <a:miter lim="800000"/>
              <a:headEnd/>
              <a:tailEnd/>
            </a:ln>
            <a:effectLst/>
          </p:spPr>
          <p:txBody>
            <a:bodyPr wrap="none" anchor="ctr"/>
            <a:lstStyle/>
            <a:p>
              <a:endParaRPr lang="en-US"/>
            </a:p>
          </p:txBody>
        </p:sp>
        <p:sp>
          <p:nvSpPr>
            <p:cNvPr id="130054" name="Rectangle 6"/>
            <p:cNvSpPr>
              <a:spLocks noChangeArrowheads="1"/>
            </p:cNvSpPr>
            <p:nvPr/>
          </p:nvSpPr>
          <p:spPr bwMode="auto">
            <a:xfrm>
              <a:off x="869" y="876"/>
              <a:ext cx="569" cy="665"/>
            </a:xfrm>
            <a:prstGeom prst="rect">
              <a:avLst/>
            </a:prstGeom>
            <a:solidFill>
              <a:srgbClr val="280049"/>
            </a:solidFill>
            <a:ln w="12700">
              <a:solidFill>
                <a:schemeClr val="tx1"/>
              </a:solidFill>
              <a:miter lim="800000"/>
              <a:headEnd/>
              <a:tailEnd/>
            </a:ln>
            <a:effectLst/>
          </p:spPr>
          <p:txBody>
            <a:bodyPr wrap="none" anchor="ctr"/>
            <a:lstStyle/>
            <a:p>
              <a:endParaRPr lang="en-US"/>
            </a:p>
          </p:txBody>
        </p:sp>
        <p:sp>
          <p:nvSpPr>
            <p:cNvPr id="130055" name="Rectangle 7"/>
            <p:cNvSpPr>
              <a:spLocks noChangeArrowheads="1"/>
            </p:cNvSpPr>
            <p:nvPr/>
          </p:nvSpPr>
          <p:spPr bwMode="auto">
            <a:xfrm>
              <a:off x="1446" y="876"/>
              <a:ext cx="569" cy="665"/>
            </a:xfrm>
            <a:prstGeom prst="rect">
              <a:avLst/>
            </a:prstGeom>
            <a:solidFill>
              <a:srgbClr val="00279F"/>
            </a:solidFill>
            <a:ln w="12700">
              <a:solidFill>
                <a:schemeClr val="tx1"/>
              </a:solidFill>
              <a:miter lim="800000"/>
              <a:headEnd/>
              <a:tailEnd/>
            </a:ln>
            <a:effectLst/>
          </p:spPr>
          <p:txBody>
            <a:bodyPr wrap="none" anchor="ctr"/>
            <a:lstStyle/>
            <a:p>
              <a:endParaRPr lang="en-US"/>
            </a:p>
          </p:txBody>
        </p:sp>
        <p:sp>
          <p:nvSpPr>
            <p:cNvPr id="130056" name="Rectangle 8"/>
            <p:cNvSpPr>
              <a:spLocks noChangeArrowheads="1"/>
            </p:cNvSpPr>
            <p:nvPr/>
          </p:nvSpPr>
          <p:spPr bwMode="auto">
            <a:xfrm>
              <a:off x="2023" y="876"/>
              <a:ext cx="569" cy="665"/>
            </a:xfrm>
            <a:prstGeom prst="rect">
              <a:avLst/>
            </a:prstGeom>
            <a:solidFill>
              <a:srgbClr val="005400"/>
            </a:solidFill>
            <a:ln w="12700">
              <a:solidFill>
                <a:schemeClr val="tx1"/>
              </a:solidFill>
              <a:miter lim="800000"/>
              <a:headEnd/>
              <a:tailEnd/>
            </a:ln>
            <a:effectLst/>
          </p:spPr>
          <p:txBody>
            <a:bodyPr wrap="none" anchor="ctr"/>
            <a:lstStyle/>
            <a:p>
              <a:endParaRPr lang="en-US"/>
            </a:p>
          </p:txBody>
        </p:sp>
        <p:sp>
          <p:nvSpPr>
            <p:cNvPr id="130057" name="Rectangle 9"/>
            <p:cNvSpPr>
              <a:spLocks noChangeArrowheads="1"/>
            </p:cNvSpPr>
            <p:nvPr/>
          </p:nvSpPr>
          <p:spPr bwMode="auto">
            <a:xfrm>
              <a:off x="2600" y="876"/>
              <a:ext cx="568" cy="665"/>
            </a:xfrm>
            <a:prstGeom prst="rect">
              <a:avLst/>
            </a:prstGeom>
            <a:solidFill>
              <a:srgbClr val="FAFD00"/>
            </a:solidFill>
            <a:ln w="12700">
              <a:solidFill>
                <a:schemeClr val="tx1"/>
              </a:solidFill>
              <a:miter lim="800000"/>
              <a:headEnd/>
              <a:tailEnd/>
            </a:ln>
            <a:effectLst/>
          </p:spPr>
          <p:txBody>
            <a:bodyPr wrap="none" anchor="ctr"/>
            <a:lstStyle/>
            <a:p>
              <a:endParaRPr lang="en-US"/>
            </a:p>
          </p:txBody>
        </p:sp>
        <p:sp>
          <p:nvSpPr>
            <p:cNvPr id="130058" name="Rectangle 10"/>
            <p:cNvSpPr>
              <a:spLocks noChangeArrowheads="1"/>
            </p:cNvSpPr>
            <p:nvPr/>
          </p:nvSpPr>
          <p:spPr bwMode="auto">
            <a:xfrm>
              <a:off x="3176" y="876"/>
              <a:ext cx="569" cy="665"/>
            </a:xfrm>
            <a:prstGeom prst="rect">
              <a:avLst/>
            </a:prstGeom>
            <a:solidFill>
              <a:srgbClr val="FE9B03"/>
            </a:solidFill>
            <a:ln w="12700">
              <a:solidFill>
                <a:schemeClr val="tx1"/>
              </a:solidFill>
              <a:miter lim="800000"/>
              <a:headEnd/>
              <a:tailEnd/>
            </a:ln>
            <a:effectLst/>
          </p:spPr>
          <p:txBody>
            <a:bodyPr wrap="none" anchor="ctr"/>
            <a:lstStyle/>
            <a:p>
              <a:endParaRPr lang="en-US"/>
            </a:p>
          </p:txBody>
        </p:sp>
        <p:sp>
          <p:nvSpPr>
            <p:cNvPr id="130059" name="Rectangle 11"/>
            <p:cNvSpPr>
              <a:spLocks noChangeArrowheads="1"/>
            </p:cNvSpPr>
            <p:nvPr/>
          </p:nvSpPr>
          <p:spPr bwMode="auto">
            <a:xfrm>
              <a:off x="3753" y="876"/>
              <a:ext cx="569" cy="665"/>
            </a:xfrm>
            <a:prstGeom prst="rect">
              <a:avLst/>
            </a:prstGeom>
            <a:solidFill>
              <a:srgbClr val="FF5008"/>
            </a:solidFill>
            <a:ln w="12700">
              <a:solidFill>
                <a:schemeClr val="tx1"/>
              </a:solidFill>
              <a:miter lim="800000"/>
              <a:headEnd/>
              <a:tailEnd/>
            </a:ln>
            <a:effectLst/>
          </p:spPr>
          <p:txBody>
            <a:bodyPr wrap="none" anchor="ctr"/>
            <a:lstStyle/>
            <a:p>
              <a:endParaRPr lang="en-US"/>
            </a:p>
          </p:txBody>
        </p:sp>
        <p:sp>
          <p:nvSpPr>
            <p:cNvPr id="130060" name="Rectangle 12"/>
            <p:cNvSpPr>
              <a:spLocks noChangeArrowheads="1"/>
            </p:cNvSpPr>
            <p:nvPr/>
          </p:nvSpPr>
          <p:spPr bwMode="auto">
            <a:xfrm>
              <a:off x="4330" y="876"/>
              <a:ext cx="569" cy="665"/>
            </a:xfrm>
            <a:prstGeom prst="rect">
              <a:avLst/>
            </a:prstGeom>
            <a:solidFill>
              <a:srgbClr val="CF0E30"/>
            </a:solidFill>
            <a:ln w="12700">
              <a:solidFill>
                <a:schemeClr val="tx1"/>
              </a:solidFill>
              <a:miter lim="800000"/>
              <a:headEnd/>
              <a:tailEnd/>
            </a:ln>
            <a:effectLst/>
          </p:spPr>
          <p:txBody>
            <a:bodyPr wrap="none" anchor="ctr"/>
            <a:lstStyle/>
            <a:p>
              <a:endParaRPr lang="en-US"/>
            </a:p>
          </p:txBody>
        </p:sp>
        <p:sp>
          <p:nvSpPr>
            <p:cNvPr id="130061" name="Rectangle 13"/>
            <p:cNvSpPr>
              <a:spLocks noChangeArrowheads="1"/>
            </p:cNvSpPr>
            <p:nvPr/>
          </p:nvSpPr>
          <p:spPr bwMode="auto">
            <a:xfrm>
              <a:off x="725" y="1598"/>
              <a:ext cx="296" cy="191"/>
            </a:xfrm>
            <a:prstGeom prst="rect">
              <a:avLst/>
            </a:prstGeom>
            <a:noFill/>
            <a:ln w="12700">
              <a:noFill/>
              <a:miter lim="800000"/>
              <a:headEnd/>
              <a:tailEnd/>
            </a:ln>
            <a:effectLst/>
          </p:spPr>
          <p:txBody>
            <a:bodyPr wrap="none" lIns="63500" tIns="25400" rIns="63500" bIns="25400">
              <a:spAutoFit/>
            </a:bodyPr>
            <a:lstStyle/>
            <a:p>
              <a:pPr eaLnBrk="0" hangingPunct="0">
                <a:lnSpc>
                  <a:spcPct val="92000"/>
                </a:lnSpc>
              </a:pPr>
              <a:r>
                <a:rPr lang="en-US" sz="1800" b="1">
                  <a:latin typeface="Palatino" charset="0"/>
                </a:rPr>
                <a:t>400</a:t>
              </a:r>
            </a:p>
          </p:txBody>
        </p:sp>
        <p:sp>
          <p:nvSpPr>
            <p:cNvPr id="130062" name="Rectangle 14"/>
            <p:cNvSpPr>
              <a:spLocks noChangeArrowheads="1"/>
            </p:cNvSpPr>
            <p:nvPr/>
          </p:nvSpPr>
          <p:spPr bwMode="auto">
            <a:xfrm>
              <a:off x="1975" y="1606"/>
              <a:ext cx="296" cy="191"/>
            </a:xfrm>
            <a:prstGeom prst="rect">
              <a:avLst/>
            </a:prstGeom>
            <a:noFill/>
            <a:ln w="12700">
              <a:noFill/>
              <a:miter lim="800000"/>
              <a:headEnd/>
              <a:tailEnd/>
            </a:ln>
            <a:effectLst/>
          </p:spPr>
          <p:txBody>
            <a:bodyPr wrap="none" lIns="63500" tIns="25400" rIns="63500" bIns="25400">
              <a:spAutoFit/>
            </a:bodyPr>
            <a:lstStyle/>
            <a:p>
              <a:pPr eaLnBrk="0" hangingPunct="0">
                <a:lnSpc>
                  <a:spcPct val="92000"/>
                </a:lnSpc>
              </a:pPr>
              <a:r>
                <a:rPr lang="en-US" sz="1800" b="1">
                  <a:latin typeface="Palatino" charset="0"/>
                </a:rPr>
                <a:t>500</a:t>
              </a:r>
            </a:p>
          </p:txBody>
        </p:sp>
        <p:sp>
          <p:nvSpPr>
            <p:cNvPr id="130063" name="Rectangle 15"/>
            <p:cNvSpPr>
              <a:spLocks noChangeArrowheads="1"/>
            </p:cNvSpPr>
            <p:nvPr/>
          </p:nvSpPr>
          <p:spPr bwMode="auto">
            <a:xfrm>
              <a:off x="3225" y="1606"/>
              <a:ext cx="296" cy="191"/>
            </a:xfrm>
            <a:prstGeom prst="rect">
              <a:avLst/>
            </a:prstGeom>
            <a:noFill/>
            <a:ln w="12700">
              <a:noFill/>
              <a:miter lim="800000"/>
              <a:headEnd/>
              <a:tailEnd/>
            </a:ln>
            <a:effectLst/>
          </p:spPr>
          <p:txBody>
            <a:bodyPr wrap="none" lIns="63500" tIns="25400" rIns="63500" bIns="25400">
              <a:spAutoFit/>
            </a:bodyPr>
            <a:lstStyle/>
            <a:p>
              <a:pPr eaLnBrk="0" hangingPunct="0">
                <a:lnSpc>
                  <a:spcPct val="92000"/>
                </a:lnSpc>
              </a:pPr>
              <a:r>
                <a:rPr lang="en-US" sz="1800" b="1">
                  <a:latin typeface="Palatino" charset="0"/>
                </a:rPr>
                <a:t>600</a:t>
              </a:r>
            </a:p>
          </p:txBody>
        </p:sp>
        <p:sp>
          <p:nvSpPr>
            <p:cNvPr id="130064" name="Rectangle 16"/>
            <p:cNvSpPr>
              <a:spLocks noChangeArrowheads="1"/>
            </p:cNvSpPr>
            <p:nvPr/>
          </p:nvSpPr>
          <p:spPr bwMode="auto">
            <a:xfrm>
              <a:off x="4667" y="1606"/>
              <a:ext cx="296" cy="191"/>
            </a:xfrm>
            <a:prstGeom prst="rect">
              <a:avLst/>
            </a:prstGeom>
            <a:noFill/>
            <a:ln w="12700">
              <a:noFill/>
              <a:miter lim="800000"/>
              <a:headEnd/>
              <a:tailEnd/>
            </a:ln>
            <a:effectLst/>
          </p:spPr>
          <p:txBody>
            <a:bodyPr wrap="none" lIns="63500" tIns="25400" rIns="63500" bIns="25400">
              <a:spAutoFit/>
            </a:bodyPr>
            <a:lstStyle/>
            <a:p>
              <a:pPr eaLnBrk="0" hangingPunct="0">
                <a:lnSpc>
                  <a:spcPct val="92000"/>
                </a:lnSpc>
              </a:pPr>
              <a:r>
                <a:rPr lang="en-US" sz="1800" b="1">
                  <a:latin typeface="Palatino" charset="0"/>
                </a:rPr>
                <a:t>800</a:t>
              </a:r>
            </a:p>
          </p:txBody>
        </p:sp>
      </p:grpSp>
      <p:pic>
        <p:nvPicPr>
          <p:cNvPr id="130065" name="Picture 17"/>
          <p:cNvPicPr>
            <a:picLocks noChangeArrowheads="1"/>
          </p:cNvPicPr>
          <p:nvPr/>
        </p:nvPicPr>
        <p:blipFill>
          <a:blip r:embed="rId2"/>
          <a:srcRect/>
          <a:stretch>
            <a:fillRect/>
          </a:stretch>
        </p:blipFill>
        <p:spPr bwMode="auto">
          <a:xfrm>
            <a:off x="6324600" y="4437112"/>
            <a:ext cx="2336800" cy="2097088"/>
          </a:xfrm>
          <a:prstGeom prst="rect">
            <a:avLst/>
          </a:prstGeom>
          <a:noFill/>
          <a:ln w="12700">
            <a:noFill/>
            <a:miter lim="800000"/>
            <a:headEnd/>
            <a:tailEnd/>
          </a:ln>
          <a:effectLst/>
        </p:spPr>
      </p:pic>
      <p:pic>
        <p:nvPicPr>
          <p:cNvPr id="130066" name="Picture 18"/>
          <p:cNvPicPr>
            <a:picLocks noChangeArrowheads="1"/>
          </p:cNvPicPr>
          <p:nvPr/>
        </p:nvPicPr>
        <p:blipFill>
          <a:blip r:embed="rId3"/>
          <a:srcRect/>
          <a:stretch>
            <a:fillRect/>
          </a:stretch>
        </p:blipFill>
        <p:spPr bwMode="auto">
          <a:xfrm>
            <a:off x="1295400" y="2802632"/>
            <a:ext cx="1422400" cy="914400"/>
          </a:xfrm>
          <a:prstGeom prst="rect">
            <a:avLst/>
          </a:prstGeom>
          <a:noFill/>
          <a:ln w="12700">
            <a:noFill/>
            <a:miter lim="800000"/>
            <a:headEnd/>
            <a:tailEnd/>
          </a:ln>
          <a:effectLst/>
        </p:spPr>
      </p:pic>
      <p:pic>
        <p:nvPicPr>
          <p:cNvPr id="130067" name="Picture 19"/>
          <p:cNvPicPr>
            <a:picLocks noChangeArrowheads="1"/>
          </p:cNvPicPr>
          <p:nvPr/>
        </p:nvPicPr>
        <p:blipFill>
          <a:blip r:embed="rId4"/>
          <a:srcRect/>
          <a:stretch>
            <a:fillRect/>
          </a:stretch>
        </p:blipFill>
        <p:spPr bwMode="auto">
          <a:xfrm>
            <a:off x="882600" y="4869160"/>
            <a:ext cx="2681288" cy="1573213"/>
          </a:xfrm>
          <a:prstGeom prst="rect">
            <a:avLst/>
          </a:prstGeom>
          <a:noFill/>
          <a:ln w="12700">
            <a:noFill/>
            <a:miter lim="800000"/>
            <a:headEnd/>
            <a:tailEnd/>
          </a:ln>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743200" y="188640"/>
            <a:ext cx="3453318" cy="584775"/>
          </a:xfrm>
          <a:prstGeom prst="rect">
            <a:avLst/>
          </a:prstGeom>
          <a:noFill/>
          <a:ln w="9525">
            <a:noFill/>
            <a:miter lim="800000"/>
            <a:headEnd/>
            <a:tailEnd/>
          </a:ln>
          <a:effectLst/>
        </p:spPr>
        <p:txBody>
          <a:bodyPr wrap="none">
            <a:spAutoFit/>
          </a:bodyPr>
          <a:lstStyle/>
          <a:p>
            <a:r>
              <a:rPr lang="en-US" sz="3200" b="1" dirty="0">
                <a:solidFill>
                  <a:srgbClr val="C00000"/>
                </a:solidFill>
              </a:rPr>
              <a:t>Crystal Field Model</a:t>
            </a:r>
          </a:p>
        </p:txBody>
      </p:sp>
      <p:sp>
        <p:nvSpPr>
          <p:cNvPr id="15364" name="Text Box 4"/>
          <p:cNvSpPr txBox="1">
            <a:spLocks noChangeArrowheads="1"/>
          </p:cNvSpPr>
          <p:nvPr/>
        </p:nvSpPr>
        <p:spPr bwMode="auto">
          <a:xfrm>
            <a:off x="334963" y="908720"/>
            <a:ext cx="8474075" cy="2451825"/>
          </a:xfrm>
          <a:prstGeom prst="rect">
            <a:avLst/>
          </a:prstGeom>
          <a:noFill/>
          <a:ln w="9525">
            <a:noFill/>
            <a:miter lim="800000"/>
            <a:headEnd/>
            <a:tailEnd/>
          </a:ln>
          <a:effectLst/>
        </p:spPr>
        <p:txBody>
          <a:bodyPr>
            <a:spAutoFit/>
          </a:bodyPr>
          <a:lstStyle/>
          <a:p>
            <a:pPr>
              <a:lnSpc>
                <a:spcPct val="130000"/>
              </a:lnSpc>
              <a:buFontTx/>
              <a:buBlip>
                <a:blip r:embed="rId2"/>
              </a:buBlip>
            </a:pPr>
            <a:r>
              <a:rPr lang="en-US" sz="2400" b="1" dirty="0">
                <a:solidFill>
                  <a:srgbClr val="000000"/>
                </a:solidFill>
                <a:latin typeface="ArialMT" charset="0"/>
              </a:rPr>
              <a:t> A purely </a:t>
            </a:r>
            <a:r>
              <a:rPr lang="en-US" sz="2400" b="1" i="1" dirty="0">
                <a:solidFill>
                  <a:srgbClr val="000000"/>
                </a:solidFill>
                <a:latin typeface="Arial-ItalicMT" charset="0"/>
              </a:rPr>
              <a:t>ionic </a:t>
            </a:r>
            <a:r>
              <a:rPr lang="en-US" sz="2400" b="1" dirty="0">
                <a:solidFill>
                  <a:srgbClr val="000000"/>
                </a:solidFill>
                <a:latin typeface="ArialMT" charset="0"/>
              </a:rPr>
              <a:t>model for transition metal complexes.</a:t>
            </a:r>
          </a:p>
          <a:p>
            <a:pPr>
              <a:lnSpc>
                <a:spcPct val="130000"/>
              </a:lnSpc>
              <a:buFontTx/>
              <a:buBlip>
                <a:blip r:embed="rId2"/>
              </a:buBlip>
            </a:pPr>
            <a:r>
              <a:rPr lang="en-US" sz="2400" b="1" dirty="0">
                <a:solidFill>
                  <a:srgbClr val="000000"/>
                </a:solidFill>
                <a:latin typeface="ArialMT" charset="0"/>
              </a:rPr>
              <a:t> Ligands are considered as point charge.</a:t>
            </a:r>
          </a:p>
          <a:p>
            <a:pPr>
              <a:lnSpc>
                <a:spcPct val="130000"/>
              </a:lnSpc>
              <a:buFontTx/>
              <a:buBlip>
                <a:blip r:embed="rId2"/>
              </a:buBlip>
            </a:pPr>
            <a:r>
              <a:rPr lang="en-US" sz="2400" b="1" dirty="0">
                <a:solidFill>
                  <a:srgbClr val="000000"/>
                </a:solidFill>
                <a:latin typeface="ArialMT" charset="0"/>
              </a:rPr>
              <a:t> Predicts the pattern of splitting of d-orbitals.</a:t>
            </a:r>
          </a:p>
          <a:p>
            <a:pPr>
              <a:lnSpc>
                <a:spcPct val="130000"/>
              </a:lnSpc>
              <a:buFontTx/>
              <a:buBlip>
                <a:blip r:embed="rId2"/>
              </a:buBlip>
            </a:pPr>
            <a:r>
              <a:rPr lang="en-US" sz="2400" b="1" dirty="0">
                <a:solidFill>
                  <a:srgbClr val="000000"/>
                </a:solidFill>
                <a:latin typeface="ArialMT" charset="0"/>
              </a:rPr>
              <a:t> Used to rationalize spectroscopic and magnetic properties.</a:t>
            </a:r>
            <a:endParaRPr lang="en-US" sz="2400" b="1" dirty="0"/>
          </a:p>
        </p:txBody>
      </p:sp>
      <p:pic>
        <p:nvPicPr>
          <p:cNvPr id="15366" name="Picture 6"/>
          <p:cNvPicPr>
            <a:picLocks noChangeAspect="1" noChangeArrowheads="1"/>
          </p:cNvPicPr>
          <p:nvPr/>
        </p:nvPicPr>
        <p:blipFill>
          <a:blip r:embed="rId3"/>
          <a:srcRect/>
          <a:stretch>
            <a:fillRect/>
          </a:stretch>
        </p:blipFill>
        <p:spPr bwMode="auto">
          <a:xfrm>
            <a:off x="685800" y="3733800"/>
            <a:ext cx="2133600" cy="2438400"/>
          </a:xfrm>
          <a:prstGeom prst="rect">
            <a:avLst/>
          </a:prstGeom>
          <a:noFill/>
          <a:ln w="9525">
            <a:solidFill>
              <a:schemeClr val="tx1"/>
            </a:solidFill>
            <a:miter lim="800000"/>
            <a:headEnd/>
            <a:tailEnd/>
          </a:ln>
          <a:effectLst/>
        </p:spPr>
      </p:pic>
      <p:pic>
        <p:nvPicPr>
          <p:cNvPr id="15367" name="Picture 7"/>
          <p:cNvPicPr>
            <a:picLocks noChangeAspect="1" noChangeArrowheads="1"/>
          </p:cNvPicPr>
          <p:nvPr/>
        </p:nvPicPr>
        <p:blipFill>
          <a:blip r:embed="rId4"/>
          <a:srcRect/>
          <a:stretch>
            <a:fillRect/>
          </a:stretch>
        </p:blipFill>
        <p:spPr bwMode="auto">
          <a:xfrm>
            <a:off x="5638800" y="3795713"/>
            <a:ext cx="2819400" cy="2452687"/>
          </a:xfrm>
          <a:prstGeom prst="rect">
            <a:avLst/>
          </a:prstGeom>
          <a:solidFill>
            <a:srgbClr val="FF6600"/>
          </a:solidFill>
          <a:ln w="9525">
            <a:solidFill>
              <a:schemeClr val="tx1"/>
            </a:solidFill>
            <a:miter lim="800000"/>
            <a:headEnd/>
            <a:tailEnd/>
          </a:ln>
          <a:effectLst/>
        </p:spPr>
      </p:pic>
      <p:pic>
        <p:nvPicPr>
          <p:cNvPr id="15368" name="Picture 8"/>
          <p:cNvPicPr>
            <a:picLocks noChangeAspect="1" noChangeArrowheads="1"/>
          </p:cNvPicPr>
          <p:nvPr/>
        </p:nvPicPr>
        <p:blipFill>
          <a:blip r:embed="rId5"/>
          <a:srcRect/>
          <a:stretch>
            <a:fillRect/>
          </a:stretch>
        </p:blipFill>
        <p:spPr bwMode="auto">
          <a:xfrm>
            <a:off x="3124200" y="3733800"/>
            <a:ext cx="2343150" cy="2438400"/>
          </a:xfrm>
          <a:prstGeom prst="rect">
            <a:avLst/>
          </a:prstGeom>
          <a:solidFill>
            <a:schemeClr val="bg1"/>
          </a:solidFill>
          <a:ln w="9525">
            <a:solidFill>
              <a:schemeClr val="tx1"/>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52579EF-8FEA-FD78-BE26-36A5F4401356}"/>
              </a:ext>
            </a:extLst>
          </p:cNvPr>
          <p:cNvSpPr>
            <a:spLocks noGrp="1"/>
          </p:cNvSpPr>
          <p:nvPr>
            <p:ph type="title"/>
          </p:nvPr>
        </p:nvSpPr>
        <p:spPr>
          <a:xfrm>
            <a:off x="1568152" y="188640"/>
            <a:ext cx="6172200" cy="442912"/>
          </a:xfrm>
        </p:spPr>
        <p:txBody>
          <a:bodyPr>
            <a:noAutofit/>
          </a:bodyPr>
          <a:lstStyle/>
          <a:p>
            <a:pPr algn="ctr" eaLnBrk="1" hangingPunct="1"/>
            <a:r>
              <a:rPr lang="en-US" altLang="en-US" sz="3600" b="1" dirty="0">
                <a:solidFill>
                  <a:srgbClr val="C00000"/>
                </a:solidFill>
                <a:latin typeface="Times New Roman" panose="02020603050405020304" pitchFamily="18" charset="0"/>
                <a:cs typeface="Times New Roman" panose="02020603050405020304" pitchFamily="18" charset="0"/>
              </a:rPr>
              <a:t>Crystal Field Theory </a:t>
            </a:r>
          </a:p>
        </p:txBody>
      </p:sp>
      <p:sp>
        <p:nvSpPr>
          <p:cNvPr id="15363" name="Rectangle 3">
            <a:extLst>
              <a:ext uri="{FF2B5EF4-FFF2-40B4-BE49-F238E27FC236}">
                <a16:creationId xmlns:a16="http://schemas.microsoft.com/office/drawing/2014/main" id="{AB5350EE-94B8-00DB-8925-32E2B002A048}"/>
              </a:ext>
            </a:extLst>
          </p:cNvPr>
          <p:cNvSpPr>
            <a:spLocks noGrp="1"/>
          </p:cNvSpPr>
          <p:nvPr>
            <p:ph idx="1"/>
          </p:nvPr>
        </p:nvSpPr>
        <p:spPr>
          <a:xfrm>
            <a:off x="521494" y="692696"/>
            <a:ext cx="8101013" cy="5976664"/>
          </a:xfrm>
        </p:spPr>
        <p:txBody>
          <a:bodyPr>
            <a:normAutofit fontScale="25000" lnSpcReduction="20000"/>
          </a:bodyPr>
          <a:lstStyle/>
          <a:p>
            <a:pPr algn="just">
              <a:lnSpc>
                <a:spcPct val="107000"/>
              </a:lnSpc>
              <a:spcAft>
                <a:spcPts val="600"/>
              </a:spcAft>
              <a:defRPr/>
            </a:pPr>
            <a:r>
              <a:rPr lang="en-IN" sz="8800" kern="100" dirty="0">
                <a:latin typeface="Times New Roman" panose="02020603050405020304" pitchFamily="18" charset="0"/>
                <a:ea typeface="Calibri" panose="020F0502020204030204" pitchFamily="34" charset="0"/>
                <a:cs typeface="Times New Roman" panose="02020603050405020304" pitchFamily="18" charset="0"/>
              </a:rPr>
              <a:t>The Crystal Field Theory (CFT) was </a:t>
            </a:r>
            <a:r>
              <a:rPr lang="en-IN" sz="8800" b="1" kern="100" dirty="0">
                <a:latin typeface="Times New Roman" panose="02020603050405020304" pitchFamily="18" charset="0"/>
                <a:ea typeface="Calibri" panose="020F0502020204030204" pitchFamily="34" charset="0"/>
                <a:cs typeface="Times New Roman" panose="02020603050405020304" pitchFamily="18" charset="0"/>
              </a:rPr>
              <a:t>first proposed by Bethe (in 1929) </a:t>
            </a:r>
            <a:r>
              <a:rPr lang="en-IN" sz="8800" kern="100" dirty="0">
                <a:latin typeface="Times New Roman" panose="02020603050405020304" pitchFamily="18" charset="0"/>
                <a:ea typeface="Calibri" panose="020F0502020204030204" pitchFamily="34" charset="0"/>
                <a:cs typeface="Times New Roman" panose="02020603050405020304" pitchFamily="18" charset="0"/>
              </a:rPr>
              <a:t>by </a:t>
            </a:r>
            <a:r>
              <a:rPr lang="en-IN" sz="8800" b="1" kern="100" dirty="0">
                <a:latin typeface="Times New Roman" panose="02020603050405020304" pitchFamily="18" charset="0"/>
                <a:ea typeface="Calibri" panose="020F0502020204030204" pitchFamily="34" charset="0"/>
                <a:cs typeface="Times New Roman" panose="02020603050405020304" pitchFamily="18" charset="0"/>
              </a:rPr>
              <a:t>considering the electro-static interaction between the metal and the ligands</a:t>
            </a:r>
            <a:r>
              <a:rPr lang="en-IN" sz="8800" kern="100" dirty="0">
                <a:latin typeface="Times New Roman" panose="02020603050405020304" pitchFamily="18" charset="0"/>
                <a:ea typeface="Calibri" panose="020F0502020204030204" pitchFamily="34" charset="0"/>
                <a:cs typeface="Times New Roman" panose="02020603050405020304" pitchFamily="18" charset="0"/>
              </a:rPr>
              <a:t> to explain the colour and magnetic properties of the crystalline solids of metal salts. It was further </a:t>
            </a:r>
            <a:r>
              <a:rPr lang="en-IN" sz="8800" b="1" kern="100" dirty="0">
                <a:latin typeface="Times New Roman" panose="02020603050405020304" pitchFamily="18" charset="0"/>
                <a:ea typeface="Calibri" panose="020F0502020204030204" pitchFamily="34" charset="0"/>
                <a:cs typeface="Times New Roman" panose="02020603050405020304" pitchFamily="18" charset="0"/>
              </a:rPr>
              <a:t>modified by Van </a:t>
            </a:r>
            <a:r>
              <a:rPr lang="en-IN" sz="8800" b="1" kern="100" dirty="0" err="1">
                <a:latin typeface="Times New Roman" panose="02020603050405020304" pitchFamily="18" charset="0"/>
                <a:ea typeface="Calibri" panose="020F0502020204030204" pitchFamily="34" charset="0"/>
                <a:cs typeface="Times New Roman" panose="02020603050405020304" pitchFamily="18" charset="0"/>
              </a:rPr>
              <a:t>Vleck</a:t>
            </a:r>
            <a:r>
              <a:rPr lang="en-IN" sz="8800" b="1" kern="100" dirty="0">
                <a:latin typeface="Times New Roman" panose="02020603050405020304" pitchFamily="18" charset="0"/>
                <a:ea typeface="Calibri" panose="020F0502020204030204" pitchFamily="34" charset="0"/>
                <a:cs typeface="Times New Roman" panose="02020603050405020304" pitchFamily="18" charset="0"/>
              </a:rPr>
              <a:t> (in 1935)</a:t>
            </a:r>
            <a:r>
              <a:rPr lang="en-IN" sz="8800" kern="100" dirty="0">
                <a:latin typeface="Times New Roman" panose="02020603050405020304" pitchFamily="18" charset="0"/>
                <a:ea typeface="Calibri" panose="020F0502020204030204" pitchFamily="34" charset="0"/>
                <a:cs typeface="Times New Roman" panose="02020603050405020304" pitchFamily="18" charset="0"/>
              </a:rPr>
              <a:t> to account for the magnetic properties of transition metal complexes. However, before 1950, the theory was mainly con-fined in solid state physics. However, in 1950's, the theory was popularized by many workers (L.E. Orgel was one of pioneers) in understanding the problems of coordination chemistry.</a:t>
            </a:r>
          </a:p>
          <a:p>
            <a:pPr algn="just">
              <a:lnSpc>
                <a:spcPct val="107000"/>
              </a:lnSpc>
              <a:spcAft>
                <a:spcPts val="600"/>
              </a:spcAft>
              <a:defRPr/>
            </a:pPr>
            <a:r>
              <a:rPr lang="en-IN" sz="8800" kern="100" dirty="0">
                <a:latin typeface="Times New Roman" panose="02020603050405020304" pitchFamily="18" charset="0"/>
                <a:ea typeface="Calibri" panose="020F0502020204030204" pitchFamily="34" charset="0"/>
                <a:cs typeface="Times New Roman" panose="02020603050405020304" pitchFamily="18" charset="0"/>
              </a:rPr>
              <a:t>The original crystal field theory (CFT) was modified in the </a:t>
            </a:r>
            <a:r>
              <a:rPr lang="en-IN" sz="8800" b="1" kern="100" dirty="0">
                <a:latin typeface="Times New Roman" panose="02020603050405020304" pitchFamily="18" charset="0"/>
                <a:ea typeface="Calibri" panose="020F0502020204030204" pitchFamily="34" charset="0"/>
                <a:cs typeface="Times New Roman" panose="02020603050405020304" pitchFamily="18" charset="0"/>
              </a:rPr>
              <a:t>adjusted crystal field theory (ACFT) or the ligand field theory (LFT)</a:t>
            </a:r>
            <a:r>
              <a:rPr lang="en-IN" sz="8800" kern="100" dirty="0">
                <a:latin typeface="Times New Roman" panose="02020603050405020304" pitchFamily="18" charset="0"/>
                <a:ea typeface="Calibri" panose="020F0502020204030204" pitchFamily="34" charset="0"/>
                <a:cs typeface="Times New Roman" panose="02020603050405020304" pitchFamily="18" charset="0"/>
              </a:rPr>
              <a:t> through the </a:t>
            </a:r>
            <a:r>
              <a:rPr lang="en-IN" sz="8800" b="1" kern="100" dirty="0">
                <a:latin typeface="Times New Roman" panose="02020603050405020304" pitchFamily="18" charset="0"/>
                <a:ea typeface="Calibri" panose="020F0502020204030204" pitchFamily="34" charset="0"/>
                <a:cs typeface="Times New Roman" panose="02020603050405020304" pitchFamily="18" charset="0"/>
              </a:rPr>
              <a:t>incorporation of some metal-ligand orbital overlap</a:t>
            </a:r>
            <a:r>
              <a:rPr lang="en-IN" sz="8800" kern="100" dirty="0">
                <a:latin typeface="Times New Roman" panose="02020603050405020304" pitchFamily="18" charset="0"/>
                <a:ea typeface="Calibri" panose="020F0502020204030204" pitchFamily="34" charset="0"/>
                <a:cs typeface="Times New Roman" panose="02020603050405020304" pitchFamily="18" charset="0"/>
              </a:rPr>
              <a:t>. How- ever, the basic approach of the electrostatic model of CFT is retained in LFT. In fact, in a practical sense, we do not make any difference between CFT and LFT. LFT may be considered to bridge between the crude CFT and more sophisticated MOT (molecular orbital theory).</a:t>
            </a:r>
          </a:p>
          <a:p>
            <a:pPr algn="just">
              <a:lnSpc>
                <a:spcPct val="107000"/>
              </a:lnSpc>
              <a:spcAft>
                <a:spcPts val="600"/>
              </a:spcAft>
              <a:defRPr/>
            </a:pPr>
            <a:r>
              <a:rPr lang="en-IN" sz="8800" kern="100" dirty="0">
                <a:latin typeface="Times New Roman" panose="02020603050405020304" pitchFamily="18" charset="0"/>
                <a:ea typeface="Calibri" panose="020F0502020204030204" pitchFamily="34" charset="0"/>
                <a:cs typeface="Times New Roman" panose="02020603050405020304" pitchFamily="18" charset="0"/>
              </a:rPr>
              <a:t> CFT was first introduced to explain the properties of crystalline substances. This is why the </a:t>
            </a:r>
            <a:r>
              <a:rPr lang="en-IN" sz="8800" kern="100" dirty="0">
                <a:ea typeface="Calibri" panose="020F0502020204030204" pitchFamily="34" charset="0"/>
                <a:cs typeface="Times New Roman" panose="02020603050405020304" pitchFamily="18" charset="0"/>
              </a:rPr>
              <a:t>theory was named so.</a:t>
            </a:r>
          </a:p>
          <a:p>
            <a:pPr eaLnBrk="1" hangingPunct="1">
              <a:defRPr/>
            </a:pPr>
            <a:endParaRPr lang="en-US" altLang="en-US" sz="1800" dirty="0">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6F101EE-DE45-ECD6-AF38-BAEADD01A2B3}"/>
              </a:ext>
            </a:extLst>
          </p:cNvPr>
          <p:cNvSpPr>
            <a:spLocks noGrp="1"/>
          </p:cNvSpPr>
          <p:nvPr>
            <p:ph type="title"/>
          </p:nvPr>
        </p:nvSpPr>
        <p:spPr>
          <a:xfrm>
            <a:off x="216024" y="222721"/>
            <a:ext cx="8748464" cy="902023"/>
          </a:xfrm>
        </p:spPr>
        <p:txBody>
          <a:bodyPr>
            <a:noAutofit/>
          </a:bodyPr>
          <a:lstStyle/>
          <a:p>
            <a:pPr algn="ctr" eaLnBrk="1" hangingPunct="1"/>
            <a:r>
              <a:rPr lang="en-US" altLang="en-US" sz="3600" b="1" dirty="0">
                <a:solidFill>
                  <a:srgbClr val="C00000"/>
                </a:solidFill>
                <a:latin typeface="Times New Roman" panose="02020603050405020304" pitchFamily="18" charset="0"/>
                <a:cs typeface="Times New Roman" panose="02020603050405020304" pitchFamily="18" charset="0"/>
              </a:rPr>
              <a:t>Crystal Field Theory &amp; its basic platform</a:t>
            </a:r>
          </a:p>
        </p:txBody>
      </p:sp>
      <p:sp>
        <p:nvSpPr>
          <p:cNvPr id="15363" name="Rectangle 3">
            <a:extLst>
              <a:ext uri="{FF2B5EF4-FFF2-40B4-BE49-F238E27FC236}">
                <a16:creationId xmlns:a16="http://schemas.microsoft.com/office/drawing/2014/main" id="{63A01D82-4434-505B-8390-262CF0AB9A33}"/>
              </a:ext>
            </a:extLst>
          </p:cNvPr>
          <p:cNvSpPr>
            <a:spLocks noGrp="1" noRot="1" noChangeAspect="1" noMove="1" noResize="1" noEditPoints="1" noAdjustHandles="1" noChangeArrowheads="1" noChangeShapeType="1" noTextEdit="1"/>
          </p:cNvSpPr>
          <p:nvPr>
            <p:ph idx="1"/>
          </p:nvPr>
        </p:nvSpPr>
        <p:spPr>
          <a:xfrm>
            <a:off x="1314450" y="1428750"/>
            <a:ext cx="6572250" cy="4343400"/>
          </a:xfrm>
          <a:blipFill>
            <a:blip r:embed="rId2"/>
            <a:stretch>
              <a:fillRect l="-974" t="-526"/>
            </a:stretch>
          </a:blipFill>
        </p:spPr>
        <p:txBody>
          <a:bodyPr/>
          <a:lstStyle/>
          <a:p>
            <a:pPr>
              <a:defRPr/>
            </a:pPr>
            <a:r>
              <a:rPr lang="en-IN">
                <a:noFill/>
              </a:rPr>
              <a:t> </a:t>
            </a:r>
          </a:p>
        </p:txBody>
      </p:sp>
    </p:spTree>
    <p:extLst>
      <p:ext uri="{BB962C8B-B14F-4D97-AF65-F5344CB8AC3E}">
        <p14:creationId xmlns:p14="http://schemas.microsoft.com/office/powerpoint/2010/main" val="1825228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52539520-78C9-D38E-F2AC-4BAFFD8BC0E9}"/>
              </a:ext>
            </a:extLst>
          </p:cNvPr>
          <p:cNvSpPr>
            <a:spLocks noGrp="1"/>
          </p:cNvSpPr>
          <p:nvPr>
            <p:ph type="title"/>
          </p:nvPr>
        </p:nvSpPr>
        <p:spPr>
          <a:xfrm>
            <a:off x="1657350" y="116632"/>
            <a:ext cx="5829300" cy="419100"/>
          </a:xfrm>
          <a:noFill/>
        </p:spPr>
        <p:txBody>
          <a:bodyPr vert="horz" lIns="67866" tIns="33338" rIns="67866" bIns="33338" rtlCol="0" anchor="ctr">
            <a:noAutofit/>
          </a:bodyPr>
          <a:lstStyle/>
          <a:p>
            <a:pPr algn="ctr" eaLnBrk="1" hangingPunct="1"/>
            <a:r>
              <a:rPr lang="en-US" altLang="en-US" sz="3600" b="1" dirty="0">
                <a:solidFill>
                  <a:srgbClr val="C00000"/>
                </a:solidFill>
                <a:latin typeface="Times New Roman" panose="02020603050405020304" pitchFamily="18" charset="0"/>
                <a:cs typeface="Times New Roman" panose="02020603050405020304" pitchFamily="18" charset="0"/>
              </a:rPr>
              <a:t>Crystal Field Theory</a:t>
            </a:r>
          </a:p>
        </p:txBody>
      </p:sp>
      <p:sp>
        <p:nvSpPr>
          <p:cNvPr id="19459" name="Rectangle 3">
            <a:extLst>
              <a:ext uri="{FF2B5EF4-FFF2-40B4-BE49-F238E27FC236}">
                <a16:creationId xmlns:a16="http://schemas.microsoft.com/office/drawing/2014/main" id="{1D3F3BCB-39CD-BC20-BCF6-E6CB541BCFBD}"/>
              </a:ext>
            </a:extLst>
          </p:cNvPr>
          <p:cNvSpPr>
            <a:spLocks noGrp="1"/>
          </p:cNvSpPr>
          <p:nvPr>
            <p:ph type="body" idx="1"/>
          </p:nvPr>
        </p:nvSpPr>
        <p:spPr>
          <a:xfrm>
            <a:off x="371475" y="968102"/>
            <a:ext cx="8465344" cy="5269210"/>
          </a:xfrm>
          <a:noFill/>
        </p:spPr>
        <p:txBody>
          <a:bodyPr vert="horz" lIns="67866" tIns="33338" rIns="67866" bIns="33338" rtlCol="0">
            <a:noAutofit/>
          </a:bodyPr>
          <a:lstStyle/>
          <a:p>
            <a:pPr eaLnBrk="1" hangingPunct="1"/>
            <a:r>
              <a:rPr lang="en-US" altLang="en-US" sz="3600" dirty="0">
                <a:solidFill>
                  <a:srgbClr val="00B050"/>
                </a:solidFill>
              </a:rPr>
              <a:t>Electrostatic Interactions</a:t>
            </a:r>
          </a:p>
          <a:p>
            <a:pPr eaLnBrk="1" hangingPunct="1"/>
            <a:r>
              <a:rPr lang="en-US" altLang="en-US" sz="3600" dirty="0">
                <a:solidFill>
                  <a:srgbClr val="7030A0"/>
                </a:solidFill>
              </a:rPr>
              <a:t>(+) metal ion attracted to (-) ligands (anion or dipole)</a:t>
            </a:r>
          </a:p>
          <a:p>
            <a:pPr eaLnBrk="1" hangingPunct="1"/>
            <a:r>
              <a:rPr lang="en-US" altLang="en-US" sz="3600" dirty="0">
                <a:solidFill>
                  <a:srgbClr val="7030A0"/>
                </a:solidFill>
              </a:rPr>
              <a:t>provides stability</a:t>
            </a:r>
          </a:p>
          <a:p>
            <a:pPr eaLnBrk="1" hangingPunct="1"/>
            <a:r>
              <a:rPr lang="en-US" altLang="en-US" sz="3600" dirty="0">
                <a:solidFill>
                  <a:srgbClr val="00B050"/>
                </a:solidFill>
              </a:rPr>
              <a:t>lone pair electron</a:t>
            </a:r>
            <a:r>
              <a:rPr lang="en-US" altLang="ja-JP" sz="3600" dirty="0">
                <a:solidFill>
                  <a:srgbClr val="00B050"/>
                </a:solidFill>
              </a:rPr>
              <a:t>s on ligands repulsed by electrons in metal d orbitals</a:t>
            </a:r>
          </a:p>
          <a:p>
            <a:pPr eaLnBrk="1" hangingPunct="1"/>
            <a:r>
              <a:rPr lang="en-US" altLang="en-US" sz="3600" dirty="0">
                <a:solidFill>
                  <a:srgbClr val="7030A0"/>
                </a:solidFill>
              </a:rPr>
              <a:t>interaction called crystal field</a:t>
            </a:r>
          </a:p>
          <a:p>
            <a:pPr eaLnBrk="1" hangingPunct="1"/>
            <a:r>
              <a:rPr lang="en-US" altLang="en-US" sz="3600" dirty="0">
                <a:solidFill>
                  <a:srgbClr val="7030A0"/>
                </a:solidFill>
              </a:rPr>
              <a:t>influences d orbital energies of metal</a:t>
            </a:r>
          </a:p>
          <a:p>
            <a:pPr eaLnBrk="1" hangingPunct="1"/>
            <a:r>
              <a:rPr lang="en-US" altLang="en-US" sz="3600" dirty="0">
                <a:solidFill>
                  <a:srgbClr val="7030A0"/>
                </a:solidFill>
              </a:rPr>
              <a:t>not all d orbitals influenced the same way</a:t>
            </a:r>
          </a:p>
        </p:txBody>
      </p:sp>
    </p:spTree>
    <p:extLst>
      <p:ext uri="{BB962C8B-B14F-4D97-AF65-F5344CB8AC3E}">
        <p14:creationId xmlns:p14="http://schemas.microsoft.com/office/powerpoint/2010/main" val="2694428029"/>
      </p:ext>
    </p:extLst>
  </p:cSld>
  <p:clrMapOvr>
    <a:masterClrMapping/>
  </p:clrMapOvr>
  <p:transition>
    <p:zoom dir="in"/>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5804282-3C1D-9D9E-B288-B41C2CF68D29}"/>
              </a:ext>
            </a:extLst>
          </p:cNvPr>
          <p:cNvSpPr>
            <a:spLocks noGrp="1"/>
          </p:cNvSpPr>
          <p:nvPr>
            <p:ph type="title"/>
          </p:nvPr>
        </p:nvSpPr>
        <p:spPr>
          <a:xfrm>
            <a:off x="2339752" y="116632"/>
            <a:ext cx="4608512" cy="470545"/>
          </a:xfrm>
        </p:spPr>
        <p:txBody>
          <a:bodyPr>
            <a:noAutofit/>
          </a:bodyPr>
          <a:lstStyle/>
          <a:p>
            <a:pPr algn="ctr" eaLnBrk="1" hangingPunct="1"/>
            <a:r>
              <a:rPr lang="en-US" altLang="en-US" sz="3600" b="1" dirty="0">
                <a:solidFill>
                  <a:srgbClr val="C00000"/>
                </a:solidFill>
                <a:latin typeface="Times New Roman" panose="02020603050405020304" pitchFamily="18" charset="0"/>
                <a:cs typeface="Times New Roman" panose="02020603050405020304" pitchFamily="18" charset="0"/>
              </a:rPr>
              <a:t>The Postulates of CFT </a:t>
            </a:r>
          </a:p>
        </p:txBody>
      </p:sp>
      <p:sp>
        <p:nvSpPr>
          <p:cNvPr id="15363" name="Content Placeholder 1">
            <a:extLst>
              <a:ext uri="{FF2B5EF4-FFF2-40B4-BE49-F238E27FC236}">
                <a16:creationId xmlns:a16="http://schemas.microsoft.com/office/drawing/2014/main" id="{95463276-76E6-02BD-BE24-D18FE76D73F7}"/>
              </a:ext>
            </a:extLst>
          </p:cNvPr>
          <p:cNvSpPr>
            <a:spLocks noGrp="1" noChangeArrowheads="1"/>
          </p:cNvSpPr>
          <p:nvPr>
            <p:ph idx="1"/>
          </p:nvPr>
        </p:nvSpPr>
        <p:spPr>
          <a:xfrm>
            <a:off x="592931" y="852383"/>
            <a:ext cx="8001000" cy="5816977"/>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ctr">
            <a:spAutoFit/>
          </a:bodyPr>
          <a:lstStyle/>
          <a:p>
            <a:pPr marL="0" indent="0" algn="just">
              <a:spcBef>
                <a:spcPct val="0"/>
              </a:spcBef>
              <a:buFontTx/>
              <a:buAutoNum type="arabicPeriod"/>
            </a:pPr>
            <a:r>
              <a:rPr lang="en-US" altLang="en-US" sz="2800" dirty="0">
                <a:latin typeface="Times New Roman" panose="02020603050405020304" pitchFamily="18" charset="0"/>
                <a:cs typeface="Times New Roman" panose="02020603050405020304" pitchFamily="18" charset="0"/>
              </a:rPr>
              <a:t>The crystal field theory considers that the metal ion is situated in an electric field caused by the surrounding ligands.</a:t>
            </a:r>
          </a:p>
          <a:p>
            <a:pPr marL="0" indent="0" algn="just">
              <a:spcBef>
                <a:spcPct val="0"/>
              </a:spcBef>
              <a:buFontTx/>
              <a:buAutoNum type="arabicPeriod" startAt="2"/>
            </a:pPr>
            <a:r>
              <a:rPr lang="en-US" altLang="en-US" sz="2800" dirty="0">
                <a:latin typeface="Times New Roman" panose="02020603050405020304" pitchFamily="18" charset="0"/>
                <a:cs typeface="Times New Roman" panose="02020603050405020304" pitchFamily="18" charset="0"/>
              </a:rPr>
              <a:t>The attraction between the central metal and the ligand in a complex is purely electrostatic. The negative end of the dipole of the neutral molecule ligand is directed towards the metal ion.</a:t>
            </a:r>
          </a:p>
          <a:p>
            <a:pPr marL="0" indent="0" algn="just">
              <a:spcBef>
                <a:spcPct val="0"/>
              </a:spcBef>
              <a:buFontTx/>
              <a:buAutoNum type="arabicPeriod" startAt="3"/>
            </a:pPr>
            <a:r>
              <a:rPr lang="en-US" altLang="en-US" sz="2800" dirty="0">
                <a:latin typeface="Times New Roman" panose="02020603050405020304" pitchFamily="18" charset="0"/>
                <a:cs typeface="Times New Roman" panose="02020603050405020304" pitchFamily="18" charset="0"/>
              </a:rPr>
              <a:t>The transition metal or ion is considered as a positive ion of charge equal to the oxidation state.</a:t>
            </a:r>
          </a:p>
          <a:p>
            <a:pPr marL="0" indent="0" algn="just">
              <a:spcBef>
                <a:spcPct val="0"/>
              </a:spcBef>
              <a:buFontTx/>
              <a:buAutoNum type="arabicPeriod" startAt="4"/>
            </a:pPr>
            <a:r>
              <a:rPr lang="en-US" altLang="en-US" sz="2800" dirty="0">
                <a:latin typeface="Times New Roman" panose="02020603050405020304" pitchFamily="18" charset="0"/>
                <a:cs typeface="Times New Roman" panose="02020603050405020304" pitchFamily="18" charset="0"/>
              </a:rPr>
              <a:t>The transition metal atom or ion is surrounded by a definite number of ligands, it may be negative ion or neutral molecules having lone pairs of electrons.</a:t>
            </a:r>
          </a:p>
          <a:p>
            <a:pPr marL="0" indent="0" algn="just">
              <a:spcBef>
                <a:spcPct val="0"/>
              </a:spcBef>
              <a:buFontTx/>
              <a:buAutoNum type="arabicPeriod" startAt="5"/>
            </a:pPr>
            <a:r>
              <a:rPr lang="en-US" altLang="en-US" sz="2800" dirty="0">
                <a:latin typeface="Times New Roman" panose="02020603050405020304" pitchFamily="18" charset="0"/>
                <a:cs typeface="Times New Roman" panose="02020603050405020304" pitchFamily="18" charset="0"/>
              </a:rPr>
              <a:t>The ligands are considered as </a:t>
            </a:r>
            <a:r>
              <a:rPr lang="en-US" altLang="en-US" sz="2800" b="1" dirty="0">
                <a:latin typeface="Times New Roman" panose="02020603050405020304" pitchFamily="18" charset="0"/>
                <a:cs typeface="Times New Roman" panose="02020603050405020304" pitchFamily="18" charset="0"/>
              </a:rPr>
              <a:t>point charges </a:t>
            </a:r>
            <a:r>
              <a:rPr lang="en-US" altLang="en-US" sz="2800" dirty="0">
                <a:latin typeface="Times New Roman" panose="02020603050405020304" pitchFamily="18" charset="0"/>
                <a:cs typeface="Times New Roman" panose="02020603050405020304" pitchFamily="18" charset="0"/>
              </a:rPr>
              <a:t>and produce an electric field. This electric field changes the energy of the orbitals on the metal atom or ions.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65804282-3C1D-9D9E-B288-B41C2CF68D29}"/>
              </a:ext>
            </a:extLst>
          </p:cNvPr>
          <p:cNvSpPr>
            <a:spLocks noGrp="1"/>
          </p:cNvSpPr>
          <p:nvPr>
            <p:ph type="title"/>
          </p:nvPr>
        </p:nvSpPr>
        <p:spPr>
          <a:xfrm>
            <a:off x="2339752" y="116632"/>
            <a:ext cx="4608512" cy="470545"/>
          </a:xfrm>
        </p:spPr>
        <p:txBody>
          <a:bodyPr>
            <a:noAutofit/>
          </a:bodyPr>
          <a:lstStyle/>
          <a:p>
            <a:pPr algn="ctr" eaLnBrk="1" hangingPunct="1"/>
            <a:r>
              <a:rPr lang="en-US" altLang="en-US" sz="3600" b="1" dirty="0">
                <a:solidFill>
                  <a:srgbClr val="C00000"/>
                </a:solidFill>
                <a:latin typeface="Times New Roman" panose="02020603050405020304" pitchFamily="18" charset="0"/>
                <a:cs typeface="Times New Roman" panose="02020603050405020304" pitchFamily="18" charset="0"/>
              </a:rPr>
              <a:t>The Postulates of CFT </a:t>
            </a:r>
          </a:p>
        </p:txBody>
      </p:sp>
      <p:sp>
        <p:nvSpPr>
          <p:cNvPr id="15363" name="Content Placeholder 1">
            <a:extLst>
              <a:ext uri="{FF2B5EF4-FFF2-40B4-BE49-F238E27FC236}">
                <a16:creationId xmlns:a16="http://schemas.microsoft.com/office/drawing/2014/main" id="{95463276-76E6-02BD-BE24-D18FE76D73F7}"/>
              </a:ext>
            </a:extLst>
          </p:cNvPr>
          <p:cNvSpPr>
            <a:spLocks noGrp="1" noChangeArrowheads="1"/>
          </p:cNvSpPr>
          <p:nvPr>
            <p:ph idx="1"/>
          </p:nvPr>
        </p:nvSpPr>
        <p:spPr>
          <a:xfrm>
            <a:off x="592931" y="999216"/>
            <a:ext cx="8001000" cy="531837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mpd="sng">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rtlCol="0" anchor="ctr">
            <a:spAutoFit/>
          </a:bodyPr>
          <a:lstStyle/>
          <a:p>
            <a:pPr marL="0" indent="0" algn="just">
              <a:spcBef>
                <a:spcPct val="0"/>
              </a:spcBef>
              <a:buNone/>
            </a:pPr>
            <a:r>
              <a:rPr lang="en-US" altLang="en-US" sz="2400" dirty="0">
                <a:latin typeface="Times New Roman" panose="02020603050405020304" pitchFamily="18" charset="0"/>
                <a:cs typeface="Times New Roman" panose="02020603050405020304" pitchFamily="18" charset="0"/>
              </a:rPr>
              <a:t>6. Due to the repulsive force between the central metal ion and ligand, the electrons on the metal ion occupy the dd-orbitals as far as possible from the direction of approach of the ligand.</a:t>
            </a:r>
          </a:p>
          <a:p>
            <a:pPr marL="0" indent="0" algn="just">
              <a:spcBef>
                <a:spcPct val="0"/>
              </a:spcBef>
              <a:buFontTx/>
              <a:buAutoNum type="arabicPeriod" startAt="7"/>
            </a:pPr>
            <a:r>
              <a:rPr lang="en-US" altLang="en-US" sz="2400" dirty="0">
                <a:latin typeface="Times New Roman" panose="02020603050405020304" pitchFamily="18" charset="0"/>
                <a:cs typeface="Times New Roman" panose="02020603050405020304" pitchFamily="18" charset="0"/>
              </a:rPr>
              <a:t>There is no interaction between the metal orbital and ligand orbitals.</a:t>
            </a:r>
          </a:p>
          <a:p>
            <a:pPr marL="0" indent="0" algn="just">
              <a:spcBef>
                <a:spcPct val="0"/>
              </a:spcBef>
              <a:buNone/>
            </a:pPr>
            <a:r>
              <a:rPr lang="en-US" altLang="en-US" sz="2400" dirty="0">
                <a:latin typeface="Times New Roman" panose="02020603050405020304" pitchFamily="18" charset="0"/>
                <a:cs typeface="Times New Roman" panose="02020603050405020304" pitchFamily="18" charset="0"/>
              </a:rPr>
              <a:t>In an isolated metal atom or ion, all the orbitals have the same energy, i.e., all five d orbitals (</a:t>
            </a:r>
            <a:r>
              <a:rPr lang="en-US" altLang="en-US" sz="2400" dirty="0" err="1">
                <a:latin typeface="Times New Roman" panose="02020603050405020304" pitchFamily="18" charset="0"/>
                <a:cs typeface="Times New Roman" panose="02020603050405020304" pitchFamily="18" charset="0"/>
              </a:rPr>
              <a:t>dxy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dxz</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dyz</a:t>
            </a:r>
            <a:r>
              <a:rPr lang="en-US" altLang="en-US" sz="2400" dirty="0">
                <a:latin typeface="Times New Roman" panose="02020603050405020304" pitchFamily="18" charset="0"/>
                <a:cs typeface="Times New Roman" panose="02020603050405020304" pitchFamily="18" charset="0"/>
              </a:rPr>
              <a:t>, dx2–y2 and dz2) are degenerate. </a:t>
            </a:r>
          </a:p>
          <a:p>
            <a:pPr marL="0" indent="0">
              <a:spcBef>
                <a:spcPct val="0"/>
              </a:spcBef>
              <a:buNone/>
            </a:pPr>
            <a:r>
              <a:rPr lang="en-US" altLang="en-US" sz="2400" dirty="0">
                <a:latin typeface="Times New Roman" panose="02020603050405020304" pitchFamily="18" charset="0"/>
                <a:cs typeface="Times New Roman" panose="02020603050405020304" pitchFamily="18" charset="0"/>
              </a:rPr>
              <a:t>9. If the central metal atom or ion is surrounded by the spherical symmetrical field of negative charges, the dd-orbitals remain degenerate. However, the energy of the orbitals is raised due to the repulsion between the field and the electron on the metal atom or ion.</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10. In most transition metal complexes, the dd-orbitals are affected differently, and their degeneracy gets lost due to the field produced by the unsymmetrical ligand. </a:t>
            </a:r>
          </a:p>
        </p:txBody>
      </p:sp>
    </p:spTree>
    <p:extLst>
      <p:ext uri="{BB962C8B-B14F-4D97-AF65-F5344CB8AC3E}">
        <p14:creationId xmlns:p14="http://schemas.microsoft.com/office/powerpoint/2010/main" val="3792968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A1643C7-8E6F-45F7-45C9-BB164B567052}"/>
              </a:ext>
            </a:extLst>
          </p:cNvPr>
          <p:cNvSpPr>
            <a:spLocks noGrp="1"/>
          </p:cNvSpPr>
          <p:nvPr>
            <p:ph type="title"/>
          </p:nvPr>
        </p:nvSpPr>
        <p:spPr>
          <a:xfrm>
            <a:off x="1485900" y="116632"/>
            <a:ext cx="6686500" cy="613991"/>
          </a:xfrm>
        </p:spPr>
        <p:txBody>
          <a:bodyPr>
            <a:noAutofit/>
          </a:bodyPr>
          <a:lstStyle/>
          <a:p>
            <a:pPr algn="ctr" eaLnBrk="1" hangingPunct="1"/>
            <a:r>
              <a:rPr lang="en-US" altLang="en-US" sz="3600" b="1" dirty="0">
                <a:solidFill>
                  <a:srgbClr val="C00000"/>
                </a:solidFill>
                <a:latin typeface="Times New Roman" panose="02020603050405020304" pitchFamily="18" charset="0"/>
                <a:cs typeface="Times New Roman" panose="02020603050405020304" pitchFamily="18" charset="0"/>
              </a:rPr>
              <a:t>Basic Features of CFT &amp; LFT </a:t>
            </a:r>
          </a:p>
        </p:txBody>
      </p:sp>
      <p:sp>
        <p:nvSpPr>
          <p:cNvPr id="15363" name="Rectangle 3">
            <a:extLst>
              <a:ext uri="{FF2B5EF4-FFF2-40B4-BE49-F238E27FC236}">
                <a16:creationId xmlns:a16="http://schemas.microsoft.com/office/drawing/2014/main" id="{8173A67C-4EE2-7E8F-3A9E-2AFDBB0DBF98}"/>
              </a:ext>
            </a:extLst>
          </p:cNvPr>
          <p:cNvSpPr>
            <a:spLocks noGrp="1"/>
          </p:cNvSpPr>
          <p:nvPr>
            <p:ph idx="1"/>
          </p:nvPr>
        </p:nvSpPr>
        <p:spPr>
          <a:xfrm>
            <a:off x="550069" y="836712"/>
            <a:ext cx="8129588" cy="5760640"/>
          </a:xfrm>
        </p:spPr>
        <p:txBody>
          <a:bodyPr>
            <a:noAutofit/>
          </a:bodyPr>
          <a:lstStyle/>
          <a:p>
            <a:pPr marL="0" indent="0" algn="just">
              <a:lnSpc>
                <a:spcPct val="107000"/>
              </a:lnSpc>
              <a:spcAft>
                <a:spcPts val="600"/>
              </a:spcAft>
              <a:buNone/>
              <a:defRPr/>
            </a:pPr>
            <a:r>
              <a:rPr lang="en-IN" sz="1800" b="1" kern="100" dirty="0">
                <a:latin typeface="Times New Roman" panose="02020603050405020304" pitchFamily="18" charset="0"/>
                <a:ea typeface="Calibri" panose="020F0502020204030204" pitchFamily="34" charset="0"/>
                <a:cs typeface="Times New Roman" panose="02020603050405020304" pitchFamily="18" charset="0"/>
              </a:rPr>
              <a:t>1. </a:t>
            </a:r>
            <a:r>
              <a:rPr lang="en-IN" sz="2000" b="1" kern="100" dirty="0">
                <a:latin typeface="Times New Roman" panose="02020603050405020304" pitchFamily="18" charset="0"/>
                <a:ea typeface="Calibri" panose="020F0502020204030204" pitchFamily="34" charset="0"/>
                <a:cs typeface="Times New Roman" panose="02020603050405020304" pitchFamily="18" charset="0"/>
              </a:rPr>
              <a:t>Ligands as the point-like charges</a:t>
            </a:r>
            <a:r>
              <a:rPr lang="en-IN" sz="2000" kern="100" dirty="0">
                <a:latin typeface="Times New Roman" panose="02020603050405020304" pitchFamily="18" charset="0"/>
                <a:ea typeface="Calibri" panose="020F0502020204030204" pitchFamily="34" charset="0"/>
                <a:cs typeface="Times New Roman" panose="02020603050405020304" pitchFamily="18" charset="0"/>
              </a:rPr>
              <a:t>: In the CFT model, the approaching ligands are considered as the point-like negative charges (that may be the negative charge on the ligand or the negative end of the ligand dipole).</a:t>
            </a:r>
          </a:p>
          <a:p>
            <a:pPr marL="0" indent="0" algn="just">
              <a:lnSpc>
                <a:spcPct val="107000"/>
              </a:lnSpc>
              <a:spcAft>
                <a:spcPts val="600"/>
              </a:spcAft>
              <a:buNone/>
              <a:defRPr/>
            </a:pPr>
            <a:r>
              <a:rPr lang="en-IN" sz="2000" b="1" kern="100" dirty="0">
                <a:latin typeface="Times New Roman" panose="02020603050405020304" pitchFamily="18" charset="0"/>
                <a:ea typeface="Calibri" panose="020F0502020204030204" pitchFamily="34" charset="0"/>
                <a:cs typeface="Times New Roman" panose="02020603050405020304" pitchFamily="18" charset="0"/>
              </a:rPr>
              <a:t>2. Wave mechanical identity of the atomic orbitals of the metal centre</a:t>
            </a:r>
            <a:r>
              <a:rPr lang="en-IN" sz="2000" kern="100" dirty="0">
                <a:latin typeface="Times New Roman" panose="02020603050405020304" pitchFamily="18" charset="0"/>
                <a:ea typeface="Calibri" panose="020F0502020204030204" pitchFamily="34" charset="0"/>
                <a:cs typeface="Times New Roman" panose="02020603050405020304" pitchFamily="18" charset="0"/>
              </a:rPr>
              <a:t>: Though the ligands are considered as the point-like negative charges, the metal electrons are supposed to maintain their wave mechanical identity. In other words, the metal centre is supposed to bear the appropriate atomic orbitals to interact with the electrostatic field provided by the point-like negative charges, i.e. the ligands.</a:t>
            </a:r>
          </a:p>
          <a:p>
            <a:pPr marL="0" indent="0" algn="just">
              <a:lnSpc>
                <a:spcPct val="107000"/>
              </a:lnSpc>
              <a:spcAft>
                <a:spcPts val="600"/>
              </a:spcAft>
              <a:buNone/>
              <a:defRPr/>
            </a:pPr>
            <a:r>
              <a:rPr lang="en-IN" sz="2000" b="1" kern="100" dirty="0">
                <a:latin typeface="Times New Roman" panose="02020603050405020304" pitchFamily="18" charset="0"/>
                <a:ea typeface="Calibri" panose="020F0502020204030204" pitchFamily="34" charset="0"/>
                <a:cs typeface="Times New Roman" panose="02020603050405020304" pitchFamily="18" charset="0"/>
              </a:rPr>
              <a:t>3. Electrostatic perturbation of the metal orbital electrons by the ligands:</a:t>
            </a:r>
            <a:r>
              <a:rPr lang="en-IN" sz="2000" kern="100" dirty="0">
                <a:latin typeface="Times New Roman" panose="02020603050405020304" pitchFamily="18" charset="0"/>
                <a:ea typeface="Calibri" panose="020F0502020204030204" pitchFamily="34" charset="0"/>
                <a:cs typeface="Times New Roman" panose="02020603050405020304" pitchFamily="18" charset="0"/>
              </a:rPr>
              <a:t> The metal-ligand interactions are basically electrostatic and these may be of ion-ion or ion-dipole type. For the transition metal complexes, the electrostatic effect of the ligands on the energies of the d-orbitals, i.e. d-electrons, is the most important aspect of CFT. The intensity and symmetry of the electrostatic field of the ligands (considered as the point-like charges) are important to interact with the atomic orbital of metal. </a:t>
            </a:r>
            <a:endParaRPr lang="en-US" altLang="en-US" sz="2000"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FC5C22D-365D-8F20-55DA-986AF2230782}"/>
              </a:ext>
            </a:extLst>
          </p:cNvPr>
          <p:cNvSpPr>
            <a:spLocks noGrp="1"/>
          </p:cNvSpPr>
          <p:nvPr>
            <p:ph type="title"/>
          </p:nvPr>
        </p:nvSpPr>
        <p:spPr>
          <a:xfrm>
            <a:off x="1619672" y="188640"/>
            <a:ext cx="6172200" cy="613991"/>
          </a:xfrm>
        </p:spPr>
        <p:txBody>
          <a:bodyPr>
            <a:noAutofit/>
          </a:bodyPr>
          <a:lstStyle/>
          <a:p>
            <a:pPr algn="ctr" eaLnBrk="1" hangingPunct="1"/>
            <a:r>
              <a:rPr lang="en-US" altLang="en-US" sz="3600" b="1" dirty="0">
                <a:solidFill>
                  <a:srgbClr val="C00000"/>
                </a:solidFill>
                <a:latin typeface="Times New Roman" panose="02020603050405020304" pitchFamily="18" charset="0"/>
                <a:cs typeface="Times New Roman" panose="02020603050405020304" pitchFamily="18" charset="0"/>
              </a:rPr>
              <a:t>Basic Features of CFT &amp; LFT </a:t>
            </a:r>
          </a:p>
        </p:txBody>
      </p:sp>
      <p:sp>
        <p:nvSpPr>
          <p:cNvPr id="15363" name="Rectangle 3">
            <a:extLst>
              <a:ext uri="{FF2B5EF4-FFF2-40B4-BE49-F238E27FC236}">
                <a16:creationId xmlns:a16="http://schemas.microsoft.com/office/drawing/2014/main" id="{8BCBA263-3F85-7076-40AD-7B6211FDBBAB}"/>
              </a:ext>
            </a:extLst>
          </p:cNvPr>
          <p:cNvSpPr>
            <a:spLocks noGrp="1"/>
          </p:cNvSpPr>
          <p:nvPr>
            <p:ph idx="1"/>
          </p:nvPr>
        </p:nvSpPr>
        <p:spPr>
          <a:xfrm>
            <a:off x="692944" y="980728"/>
            <a:ext cx="7993856" cy="5616624"/>
          </a:xfrm>
        </p:spPr>
        <p:txBody>
          <a:bodyPr>
            <a:normAutofit fontScale="25000" lnSpcReduction="20000"/>
          </a:bodyPr>
          <a:lstStyle/>
          <a:p>
            <a:pPr marL="0" indent="0" algn="just">
              <a:lnSpc>
                <a:spcPct val="107000"/>
              </a:lnSpc>
              <a:spcAft>
                <a:spcPts val="600"/>
              </a:spcAft>
              <a:buNone/>
              <a:defRPr/>
            </a:pPr>
            <a:r>
              <a:rPr lang="en-IN" sz="11200" b="1" kern="100" dirty="0">
                <a:latin typeface="Times New Roman" panose="02020603050405020304" pitchFamily="18" charset="0"/>
                <a:ea typeface="Calibri" panose="020F0502020204030204" pitchFamily="34" charset="0"/>
                <a:cs typeface="Times New Roman" panose="02020603050405020304" pitchFamily="18" charset="0"/>
              </a:rPr>
              <a:t>4. No covalent interaction:</a:t>
            </a:r>
            <a:r>
              <a:rPr lang="en-IN" sz="11200" kern="100" dirty="0">
                <a:latin typeface="Times New Roman" panose="02020603050405020304" pitchFamily="18" charset="0"/>
                <a:ea typeface="Calibri" panose="020F0502020204030204" pitchFamily="34" charset="0"/>
                <a:cs typeface="Times New Roman" panose="02020603050405020304" pitchFamily="18" charset="0"/>
              </a:rPr>
              <a:t> In true CFT, no covalent interaction between the ligand and metal is considered. </a:t>
            </a:r>
            <a:r>
              <a:rPr lang="en-IN" sz="11200" b="1" kern="100" dirty="0">
                <a:latin typeface="Times New Roman" panose="02020603050405020304" pitchFamily="18" charset="0"/>
                <a:ea typeface="Calibri" panose="020F0502020204030204" pitchFamily="34" charset="0"/>
                <a:cs typeface="Times New Roman" panose="02020603050405020304" pitchFamily="18" charset="0"/>
              </a:rPr>
              <a:t>It is due to the fact that the ligands are treated as the point like charges and their </a:t>
            </a:r>
            <a:r>
              <a:rPr lang="en-US" sz="11200" b="1" kern="100" dirty="0">
                <a:latin typeface="Times New Roman" panose="02020603050405020304" pitchFamily="18" charset="0"/>
                <a:ea typeface="Calibri" panose="020F0502020204030204" pitchFamily="34" charset="0"/>
                <a:cs typeface="Times New Roman" panose="02020603050405020304" pitchFamily="18" charset="0"/>
              </a:rPr>
              <a:t>orbitals are of no consideration. </a:t>
            </a:r>
            <a:r>
              <a:rPr lang="en-US" sz="11200" kern="100" dirty="0">
                <a:latin typeface="Times New Roman" panose="02020603050405020304" pitchFamily="18" charset="0"/>
                <a:ea typeface="Calibri" panose="020F0502020204030204" pitchFamily="34" charset="0"/>
                <a:cs typeface="Times New Roman" panose="02020603050405020304" pitchFamily="18" charset="0"/>
              </a:rPr>
              <a:t>Thus, in this concept, the metal electrons are considered as d nonbonding electrons. However, in the modified CFT described as LFT, the metal-ligand overlap is considered to some extent.</a:t>
            </a:r>
          </a:p>
          <a:p>
            <a:pPr marL="0" indent="0" algn="just">
              <a:lnSpc>
                <a:spcPct val="107000"/>
              </a:lnSpc>
              <a:spcAft>
                <a:spcPts val="600"/>
              </a:spcAft>
              <a:buNone/>
              <a:defRPr/>
            </a:pPr>
            <a:r>
              <a:rPr lang="en-US" sz="11200" b="1" kern="100" dirty="0">
                <a:latin typeface="Times New Roman" panose="02020603050405020304" pitchFamily="18" charset="0"/>
                <a:ea typeface="Calibri" panose="020F0502020204030204" pitchFamily="34" charset="0"/>
                <a:cs typeface="Times New Roman" panose="02020603050405020304" pitchFamily="18" charset="0"/>
              </a:rPr>
              <a:t>5. Effect on the energy and degeneracy of the metal orbitals: </a:t>
            </a:r>
            <a:r>
              <a:rPr lang="en-US" sz="11200" kern="100" dirty="0">
                <a:latin typeface="Times New Roman" panose="02020603050405020304" pitchFamily="18" charset="0"/>
                <a:ea typeface="Calibri" panose="020F0502020204030204" pitchFamily="34" charset="0"/>
                <a:cs typeface="Times New Roman" panose="02020603050405020304" pitchFamily="18" charset="0"/>
              </a:rPr>
              <a:t>The question of degeneracy of the metal orbitals in the presence of the ligands depends the symmetry of electrostatic field of the ligands. The extent of energy change of the metal orbitals depends on the intensity of the electrostatic field of the ligands. </a:t>
            </a:r>
            <a:endParaRPr lang="en-IN" sz="11200" kern="100" dirty="0">
              <a:latin typeface="Times New Roman" panose="02020603050405020304" pitchFamily="18" charset="0"/>
              <a:ea typeface="Calibri" panose="020F0502020204030204" pitchFamily="34" charset="0"/>
              <a:cs typeface="Times New Roman" panose="02020603050405020304" pitchFamily="18" charset="0"/>
            </a:endParaRPr>
          </a:p>
          <a:p>
            <a:pPr eaLnBrk="1" hangingPunct="1">
              <a:defRPr/>
            </a:pPr>
            <a:endParaRPr lang="en-US" altLang="en-US" sz="1800" dirty="0">
              <a:solidFill>
                <a:srgbClr val="7030A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0438E9B-93A7-740E-7B1E-7EB4451095D7}"/>
              </a:ext>
            </a:extLst>
          </p:cNvPr>
          <p:cNvSpPr>
            <a:spLocks noGrp="1"/>
          </p:cNvSpPr>
          <p:nvPr>
            <p:ph type="title" idx="4294967295"/>
          </p:nvPr>
        </p:nvSpPr>
        <p:spPr>
          <a:xfrm>
            <a:off x="350044" y="260648"/>
            <a:ext cx="8236745" cy="857250"/>
          </a:xfrm>
        </p:spPr>
        <p:txBody>
          <a:bodyPr>
            <a:noAutofit/>
          </a:bodyPr>
          <a:lstStyle/>
          <a:p>
            <a:pPr algn="ctr"/>
            <a:r>
              <a:rPr lang="en-US" altLang="en-US" sz="2800" b="1" dirty="0">
                <a:solidFill>
                  <a:srgbClr val="C00000"/>
                </a:solidFill>
                <a:latin typeface="Times New Roman" panose="02020603050405020304" pitchFamily="18" charset="0"/>
                <a:cs typeface="Times New Roman" panose="02020603050405020304" pitchFamily="18" charset="0"/>
              </a:rPr>
              <a:t>Effect of the Electrostatic Field of the Ligands on the Energies of the Metal Orbitals </a:t>
            </a:r>
            <a:endParaRPr lang="en-IN" altLang="en-US" sz="2800" b="1" dirty="0">
              <a:solidFill>
                <a:srgbClr val="C00000"/>
              </a:solidFill>
              <a:latin typeface="Times New Roman" panose="02020603050405020304" pitchFamily="18" charset="0"/>
              <a:cs typeface="Times New Roman" panose="02020603050405020304" pitchFamily="18" charset="0"/>
            </a:endParaRPr>
          </a:p>
        </p:txBody>
      </p:sp>
      <p:sp>
        <p:nvSpPr>
          <p:cNvPr id="20483" name="Content Placeholder 2">
            <a:extLst>
              <a:ext uri="{FF2B5EF4-FFF2-40B4-BE49-F238E27FC236}">
                <a16:creationId xmlns:a16="http://schemas.microsoft.com/office/drawing/2014/main" id="{244D15FF-C79D-8D64-4275-D0C3833761F9}"/>
              </a:ext>
            </a:extLst>
          </p:cNvPr>
          <p:cNvSpPr>
            <a:spLocks noGrp="1"/>
          </p:cNvSpPr>
          <p:nvPr>
            <p:ph idx="4294967295"/>
          </p:nvPr>
        </p:nvSpPr>
        <p:spPr>
          <a:xfrm>
            <a:off x="557212" y="1282452"/>
            <a:ext cx="8051006" cy="4882852"/>
          </a:xfrm>
        </p:spPr>
        <p:txBody>
          <a:bodyPr>
            <a:noAutofit/>
          </a:bodyPr>
          <a:lstStyle/>
          <a:p>
            <a:pPr marL="0" indent="0" algn="just">
              <a:buNone/>
            </a:pPr>
            <a:r>
              <a:rPr lang="en-US" altLang="en-US" sz="2400" b="1" dirty="0">
                <a:latin typeface="Times New Roman" panose="02020603050405020304" pitchFamily="18" charset="0"/>
                <a:cs typeface="Times New Roman" panose="02020603050405020304" pitchFamily="18" charset="0"/>
              </a:rPr>
              <a:t>(A) Effect on the metal s-orbital: </a:t>
            </a:r>
            <a:r>
              <a:rPr lang="en-US" altLang="en-US" sz="2400" dirty="0">
                <a:latin typeface="Times New Roman" panose="02020603050405020304" pitchFamily="18" charset="0"/>
                <a:cs typeface="Times New Roman" panose="02020603050405020304" pitchFamily="18" charset="0"/>
              </a:rPr>
              <a:t>The s-orbital is spherically symmetrical and consequently </a:t>
            </a:r>
            <a:r>
              <a:rPr lang="en-US" altLang="en-US" sz="2400" dirty="0" err="1">
                <a:latin typeface="Times New Roman" panose="02020603050405020304" pitchFamily="18" charset="0"/>
                <a:cs typeface="Times New Roman" panose="02020603050405020304" pitchFamily="18" charset="0"/>
              </a:rPr>
              <a:t>thisorbital</a:t>
            </a:r>
            <a:r>
              <a:rPr lang="en-US" altLang="en-US" sz="2400" dirty="0">
                <a:latin typeface="Times New Roman" panose="02020603050405020304" pitchFamily="18" charset="0"/>
                <a:cs typeface="Times New Roman" panose="02020603050405020304" pitchFamily="18" charset="0"/>
              </a:rPr>
              <a:t> is equally affected by the electrostatic field of the ligands in all directions. Thus, in </a:t>
            </a:r>
            <a:r>
              <a:rPr lang="en-US" altLang="en-US" sz="2400" dirty="0" err="1">
                <a:latin typeface="Times New Roman" panose="02020603050405020304" pitchFamily="18" charset="0"/>
                <a:cs typeface="Times New Roman" panose="02020603050405020304" pitchFamily="18" charset="0"/>
              </a:rPr>
              <a:t>thepresence</a:t>
            </a:r>
            <a:r>
              <a:rPr lang="en-US" altLang="en-US" sz="2400" dirty="0">
                <a:latin typeface="Times New Roman" panose="02020603050405020304" pitchFamily="18" charset="0"/>
                <a:cs typeface="Times New Roman" panose="02020603050405020304" pitchFamily="18" charset="0"/>
              </a:rPr>
              <a:t> of the electrostatic field of the ligands, energy of the s-orbital is simply changed.</a:t>
            </a:r>
          </a:p>
          <a:p>
            <a:pPr marL="0" indent="0" algn="just">
              <a:buNone/>
            </a:pPr>
            <a:r>
              <a:rPr lang="en-US" altLang="en-US" sz="2400" b="1" dirty="0">
                <a:latin typeface="Times New Roman" panose="02020603050405020304" pitchFamily="18" charset="0"/>
                <a:cs typeface="Times New Roman" panose="02020603050405020304" pitchFamily="18" charset="0"/>
              </a:rPr>
              <a:t>(B) Effect of the spherical electrostatic field of the ligands: </a:t>
            </a:r>
            <a:r>
              <a:rPr lang="en-US" altLang="en-US" sz="2400" dirty="0">
                <a:latin typeface="Times New Roman" panose="02020603050405020304" pitchFamily="18" charset="0"/>
                <a:cs typeface="Times New Roman" panose="02020603050405020304" pitchFamily="18" charset="0"/>
              </a:rPr>
              <a:t>When the electrostatic field is spherically symmetrical, the metal p, d or f-sets of orbitals are simply changed in energy but the degeneracy in each set of the orbitals is retained as in the case of free metal ions (i.e. in the absence of any external field). Thus, the three p-orbitals or five d-orbitals or seven f-orbitals remain degenerate in the presence of a spherically symmetrical ligand field. Only their energies are affected depend </a:t>
            </a:r>
            <a:r>
              <a:rPr lang="en-US" altLang="en-US" sz="2400" dirty="0" err="1">
                <a:latin typeface="Times New Roman" panose="02020603050405020304" pitchFamily="18" charset="0"/>
                <a:cs typeface="Times New Roman" panose="02020603050405020304" pitchFamily="18" charset="0"/>
              </a:rPr>
              <a:t>ing</a:t>
            </a:r>
            <a:r>
              <a:rPr lang="en-US" altLang="en-US" sz="2400" dirty="0">
                <a:latin typeface="Times New Roman" panose="02020603050405020304" pitchFamily="18" charset="0"/>
                <a:cs typeface="Times New Roman" panose="02020603050405020304" pitchFamily="18" charset="0"/>
              </a:rPr>
              <a:t> on the intensity of the field.</a:t>
            </a:r>
            <a:endParaRPr lang="en-I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079450" y="1643608"/>
            <a:ext cx="7092950" cy="3657600"/>
          </a:xfrm>
          <a:prstGeom prst="rect">
            <a:avLst/>
          </a:prstGeom>
          <a:noFill/>
          <a:ln w="9525">
            <a:noFill/>
            <a:miter lim="800000"/>
            <a:headEnd/>
            <a:tailEnd/>
          </a:ln>
          <a:effectLst/>
        </p:spPr>
        <p:txBody>
          <a:bodyPr/>
          <a:lstStyle/>
          <a:p>
            <a:pPr marL="342900" indent="-342900">
              <a:spcBef>
                <a:spcPct val="20000"/>
              </a:spcBef>
              <a:buFontTx/>
              <a:buChar char="•"/>
            </a:pPr>
            <a:r>
              <a:rPr lang="en-US" sz="3600" b="1" dirty="0">
                <a:solidFill>
                  <a:srgbClr val="002060"/>
                </a:solidFill>
              </a:rPr>
              <a:t>Valence Bond Theory (VBT) </a:t>
            </a:r>
          </a:p>
          <a:p>
            <a:pPr marL="342900" indent="-342900">
              <a:spcBef>
                <a:spcPct val="20000"/>
              </a:spcBef>
              <a:buFontTx/>
              <a:buChar char="•"/>
            </a:pPr>
            <a:r>
              <a:rPr lang="en-US" sz="3600" b="1" dirty="0">
                <a:solidFill>
                  <a:srgbClr val="002060"/>
                </a:solidFill>
              </a:rPr>
              <a:t>Crystal Field Theory (CFT) </a:t>
            </a:r>
          </a:p>
          <a:p>
            <a:pPr marL="342900" indent="-342900">
              <a:spcBef>
                <a:spcPct val="20000"/>
              </a:spcBef>
              <a:buFontTx/>
              <a:buChar char="•"/>
            </a:pPr>
            <a:r>
              <a:rPr lang="en-US" sz="3600" b="1" dirty="0">
                <a:solidFill>
                  <a:srgbClr val="002060"/>
                </a:solidFill>
              </a:rPr>
              <a:t>Modified CFT, known as Ligand Field Theory (LFT) </a:t>
            </a:r>
          </a:p>
          <a:p>
            <a:pPr marL="342900" indent="-342900">
              <a:spcBef>
                <a:spcPct val="20000"/>
              </a:spcBef>
              <a:buFontTx/>
              <a:buChar char="•"/>
            </a:pPr>
            <a:r>
              <a:rPr lang="en-US" sz="3600" b="1" dirty="0">
                <a:solidFill>
                  <a:srgbClr val="002060"/>
                </a:solidFill>
              </a:rPr>
              <a:t>Molecular Orbital Theory (MOT) </a:t>
            </a:r>
          </a:p>
        </p:txBody>
      </p:sp>
      <p:sp>
        <p:nvSpPr>
          <p:cNvPr id="26628" name="Text Box 4"/>
          <p:cNvSpPr txBox="1">
            <a:spLocks noChangeArrowheads="1"/>
          </p:cNvSpPr>
          <p:nvPr/>
        </p:nvSpPr>
        <p:spPr bwMode="auto">
          <a:xfrm>
            <a:off x="1325563" y="192088"/>
            <a:ext cx="7138493" cy="646331"/>
          </a:xfrm>
          <a:prstGeom prst="rect">
            <a:avLst/>
          </a:prstGeom>
          <a:noFill/>
          <a:ln w="9525">
            <a:noFill/>
            <a:miter lim="800000"/>
            <a:headEnd/>
            <a:tailEnd/>
          </a:ln>
          <a:effectLst/>
        </p:spPr>
        <p:txBody>
          <a:bodyPr wrap="none">
            <a:spAutoFit/>
          </a:bodyPr>
          <a:lstStyle/>
          <a:p>
            <a:r>
              <a:rPr lang="en-US" sz="3600" b="1" dirty="0">
                <a:solidFill>
                  <a:srgbClr val="C00000"/>
                </a:solidFill>
                <a:effectLst>
                  <a:outerShdw blurRad="38100" dist="38100" dir="2700000" algn="tl">
                    <a:srgbClr val="C0C0C0"/>
                  </a:outerShdw>
                </a:effectLst>
              </a:rPr>
              <a:t>Bonding in coordination compounds</a:t>
            </a:r>
          </a:p>
        </p:txBody>
      </p:sp>
      <p:pic>
        <p:nvPicPr>
          <p:cNvPr id="120834" name="Picture 2" descr="Alfred Werner">
            <a:extLst>
              <a:ext uri="{FF2B5EF4-FFF2-40B4-BE49-F238E27FC236}">
                <a16:creationId xmlns:a16="http://schemas.microsoft.com/office/drawing/2014/main" id="{03B9731F-7FC7-7EE3-AA08-9A965568F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horizontal)">
                                      <p:cBhvr>
                                        <p:cTn id="7" dur="500"/>
                                        <p:tgtEl>
                                          <p:spTgt spid="266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6626"/>
                                        </p:tgtEl>
                                        <p:attrNameLst>
                                          <p:attrName>style.visibility</p:attrName>
                                        </p:attrNameLst>
                                      </p:cBhvr>
                                      <p:to>
                                        <p:strVal val="visible"/>
                                      </p:to>
                                    </p:set>
                                    <p:animEffect transition="in" filter="checkerboard(across)">
                                      <p:cBhvr>
                                        <p:cTn id="12"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543E2AB6-148F-1E67-D224-7171390C1A0C}"/>
              </a:ext>
            </a:extLst>
          </p:cNvPr>
          <p:cNvPicPr>
            <a:picLocks noChangeAspect="1" noChangeArrowheads="1"/>
          </p:cNvPicPr>
          <p:nvPr/>
        </p:nvPicPr>
        <p:blipFill>
          <a:blip r:embed="rId2" cstate="print">
            <a:biLevel thresh="5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5496" y="1772816"/>
            <a:ext cx="9004555" cy="429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31F7E67-C457-4FBD-C9C2-6010E1503093}"/>
              </a:ext>
            </a:extLst>
          </p:cNvPr>
          <p:cNvSpPr txBox="1"/>
          <p:nvPr/>
        </p:nvSpPr>
        <p:spPr>
          <a:xfrm>
            <a:off x="264319" y="548680"/>
            <a:ext cx="8615363" cy="507831"/>
          </a:xfrm>
          <a:prstGeom prst="rect">
            <a:avLst/>
          </a:prstGeom>
          <a:noFill/>
        </p:spPr>
        <p:txBody>
          <a:bodyPr wrap="square">
            <a:spAutoFit/>
          </a:bodyPr>
          <a:lstStyle/>
          <a:p>
            <a:r>
              <a:rPr lang="en-US" altLang="en-US" sz="2700" b="1" dirty="0">
                <a:latin typeface="Times New Roman" panose="02020603050405020304" pitchFamily="18" charset="0"/>
                <a:cs typeface="Times New Roman" panose="02020603050405020304" pitchFamily="18" charset="0"/>
              </a:rPr>
              <a:t>(B) Effect of the spherical electrostatic field of the ligands</a:t>
            </a:r>
            <a:endParaRPr lang="en-IN" sz="27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2156D88-5738-4E9A-8BCE-E6E05C6921F9}"/>
              </a:ext>
            </a:extLst>
          </p:cNvPr>
          <p:cNvSpPr>
            <a:spLocks noGrp="1"/>
          </p:cNvSpPr>
          <p:nvPr>
            <p:ph type="title" idx="4294967295"/>
          </p:nvPr>
        </p:nvSpPr>
        <p:spPr>
          <a:xfrm>
            <a:off x="514350" y="260648"/>
            <a:ext cx="8279606" cy="857250"/>
          </a:xfrm>
        </p:spPr>
        <p:txBody>
          <a:bodyPr>
            <a:noAutofit/>
          </a:bodyPr>
          <a:lstStyle/>
          <a:p>
            <a:pPr algn="ctr"/>
            <a:r>
              <a:rPr lang="en-US" altLang="en-US" sz="2800" b="1" dirty="0">
                <a:solidFill>
                  <a:srgbClr val="C00000"/>
                </a:solidFill>
                <a:latin typeface="Times New Roman" panose="02020603050405020304" pitchFamily="18" charset="0"/>
                <a:cs typeface="Times New Roman" panose="02020603050405020304" pitchFamily="18" charset="0"/>
              </a:rPr>
              <a:t>Effect of the Electrostatic Field of the Ligands on the Energies of the Metal Orbitals </a:t>
            </a:r>
            <a:endParaRPr lang="en-IN" altLang="en-US" sz="2800" b="1" dirty="0">
              <a:solidFill>
                <a:srgbClr val="C00000"/>
              </a:solidFill>
              <a:latin typeface="Times New Roman" panose="02020603050405020304" pitchFamily="18" charset="0"/>
              <a:cs typeface="Times New Roman" panose="02020603050405020304" pitchFamily="18" charset="0"/>
            </a:endParaRPr>
          </a:p>
        </p:txBody>
      </p:sp>
      <p:sp>
        <p:nvSpPr>
          <p:cNvPr id="22531" name="Content Placeholder 2">
            <a:extLst>
              <a:ext uri="{FF2B5EF4-FFF2-40B4-BE49-F238E27FC236}">
                <a16:creationId xmlns:a16="http://schemas.microsoft.com/office/drawing/2014/main" id="{4EA8A144-8003-77E7-28DB-861EF7D7A8B3}"/>
              </a:ext>
            </a:extLst>
          </p:cNvPr>
          <p:cNvSpPr>
            <a:spLocks noGrp="1"/>
          </p:cNvSpPr>
          <p:nvPr>
            <p:ph idx="4294967295"/>
          </p:nvPr>
        </p:nvSpPr>
        <p:spPr>
          <a:xfrm>
            <a:off x="442912" y="1268760"/>
            <a:ext cx="8279606" cy="5256584"/>
          </a:xfrm>
        </p:spPr>
        <p:txBody>
          <a:bodyPr>
            <a:noAutofit/>
          </a:bodyPr>
          <a:lstStyle/>
          <a:p>
            <a:pPr marL="0" indent="0" algn="just">
              <a:buNone/>
            </a:pPr>
            <a:r>
              <a:rPr lang="en-US" altLang="en-US" sz="2400" b="1" dirty="0">
                <a:latin typeface="Times New Roman" panose="02020603050405020304" pitchFamily="18" charset="0"/>
                <a:cs typeface="Times New Roman" panose="02020603050405020304" pitchFamily="18" charset="0"/>
              </a:rPr>
              <a:t>(C) Effect of the unsymmetrical electrostatic field of the ligands: </a:t>
            </a:r>
            <a:r>
              <a:rPr lang="en-US" altLang="en-US" sz="2400" dirty="0">
                <a:latin typeface="Times New Roman" panose="02020603050405020304" pitchFamily="18" charset="0"/>
                <a:cs typeface="Times New Roman" panose="02020603050405020304" pitchFamily="18" charset="0"/>
              </a:rPr>
              <a:t>Because of the directional char- aster of the p, d or f sets of the orbitals, they are no longer degenerate in the presence of an unsymmetrical field of the ligands. The nature of loss of degeneracy of the metal orbitals depends on both the symmetry of the ligand field and symmetry of the orbitals (in a particular set) experiencing the ligand field. Generally for the transition metals, the (n-1)p and (n-1)d orbitals are affected by the ligand field. But the (n-1)p orbitals are generally fully occupied and consequently they will not have any net effect the energy of the system through their splitting. </a:t>
            </a:r>
            <a:r>
              <a:rPr lang="en-US" altLang="en-US" sz="2400" b="1" dirty="0">
                <a:latin typeface="Times New Roman" panose="02020603050405020304" pitchFamily="18" charset="0"/>
                <a:cs typeface="Times New Roman" panose="02020603050405020304" pitchFamily="18" charset="0"/>
              </a:rPr>
              <a:t>Splitting of the (n-1)d orbitals (which generally remain partially filled in) is quite important</a:t>
            </a:r>
            <a:r>
              <a:rPr lang="en-US" altLang="en-US" sz="2400" dirty="0">
                <a:latin typeface="Times New Roman" panose="02020603050405020304" pitchFamily="18" charset="0"/>
                <a:cs typeface="Times New Roman" panose="02020603050405020304" pitchFamily="18" charset="0"/>
              </a:rPr>
              <a:t>. For the lanthanides, (n-2)f, i.e. the 4f orbitals are deeply seated, i.e. well shielded by the outer electrons. Consequently, the electrostatic field of the ligands on 4f orbitals is not important. </a:t>
            </a:r>
            <a:endParaRPr lang="en-IN"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26"/>
          <p:cNvPicPr>
            <a:picLocks noChangeAspect="1" noChangeArrowheads="1"/>
          </p:cNvPicPr>
          <p:nvPr/>
        </p:nvPicPr>
        <p:blipFill>
          <a:blip r:embed="rId2"/>
          <a:srcRect l="926"/>
          <a:stretch>
            <a:fillRect/>
          </a:stretch>
        </p:blipFill>
        <p:spPr bwMode="auto">
          <a:xfrm>
            <a:off x="564279" y="762963"/>
            <a:ext cx="8153400" cy="5813425"/>
          </a:xfrm>
          <a:prstGeom prst="rect">
            <a:avLst/>
          </a:prstGeom>
          <a:noFill/>
          <a:ln w="9525">
            <a:noFill/>
            <a:miter lim="800000"/>
            <a:headEnd/>
            <a:tailEnd/>
          </a:ln>
          <a:effectLst/>
        </p:spPr>
      </p:pic>
      <p:sp>
        <p:nvSpPr>
          <p:cNvPr id="54276" name="Text Box 1028"/>
          <p:cNvSpPr txBox="1">
            <a:spLocks noChangeArrowheads="1"/>
          </p:cNvSpPr>
          <p:nvPr/>
        </p:nvSpPr>
        <p:spPr bwMode="auto">
          <a:xfrm>
            <a:off x="611560" y="116632"/>
            <a:ext cx="8003473" cy="646331"/>
          </a:xfrm>
          <a:prstGeom prst="rect">
            <a:avLst/>
          </a:prstGeom>
          <a:noFill/>
          <a:ln w="9525">
            <a:noFill/>
            <a:miter lim="800000"/>
            <a:headEnd/>
            <a:tailEnd/>
          </a:ln>
          <a:effectLst/>
        </p:spPr>
        <p:txBody>
          <a:bodyPr wrap="none">
            <a:spAutoFit/>
          </a:bodyPr>
          <a:lstStyle/>
          <a:p>
            <a:r>
              <a:rPr lang="en-US" sz="3600" b="1" dirty="0">
                <a:solidFill>
                  <a:srgbClr val="008000"/>
                </a:solidFill>
              </a:rPr>
              <a:t>d-orbitals: look attentively along the axis</a:t>
            </a:r>
          </a:p>
        </p:txBody>
      </p:sp>
      <p:sp>
        <p:nvSpPr>
          <p:cNvPr id="54277" name="Text Box 1029"/>
          <p:cNvSpPr txBox="1">
            <a:spLocks noChangeArrowheads="1"/>
          </p:cNvSpPr>
          <p:nvPr/>
        </p:nvSpPr>
        <p:spPr bwMode="auto">
          <a:xfrm>
            <a:off x="6312025" y="803275"/>
            <a:ext cx="2292423" cy="646331"/>
          </a:xfrm>
          <a:prstGeom prst="rect">
            <a:avLst/>
          </a:prstGeom>
          <a:noFill/>
          <a:ln w="9525">
            <a:noFill/>
            <a:miter lim="800000"/>
            <a:headEnd/>
            <a:tailEnd/>
          </a:ln>
          <a:effectLst/>
        </p:spPr>
        <p:txBody>
          <a:bodyPr wrap="square">
            <a:spAutoFit/>
          </a:bodyPr>
          <a:lstStyle/>
          <a:p>
            <a:r>
              <a:rPr lang="en-US" dirty="0"/>
              <a:t>Linear combination of</a:t>
            </a:r>
          </a:p>
          <a:p>
            <a:r>
              <a:rPr lang="en-US" dirty="0"/>
              <a:t>d</a:t>
            </a:r>
            <a:r>
              <a:rPr lang="en-US" baseline="-25000" dirty="0"/>
              <a:t>z</a:t>
            </a:r>
            <a:r>
              <a:rPr lang="en-US" baseline="30000" dirty="0"/>
              <a:t>2</a:t>
            </a:r>
            <a:r>
              <a:rPr lang="en-US" dirty="0"/>
              <a:t>-d</a:t>
            </a:r>
            <a:r>
              <a:rPr lang="en-US" baseline="-25000" dirty="0"/>
              <a:t>x</a:t>
            </a:r>
            <a:r>
              <a:rPr lang="en-US" baseline="30000" dirty="0"/>
              <a:t>2</a:t>
            </a:r>
            <a:r>
              <a:rPr lang="en-US" dirty="0"/>
              <a:t> and d</a:t>
            </a:r>
            <a:r>
              <a:rPr lang="en-US" baseline="-25000" dirty="0"/>
              <a:t>z</a:t>
            </a:r>
            <a:r>
              <a:rPr lang="en-US" baseline="30000" dirty="0"/>
              <a:t>2</a:t>
            </a:r>
            <a:r>
              <a:rPr lang="en-US" dirty="0"/>
              <a:t>-d</a:t>
            </a:r>
            <a:r>
              <a:rPr lang="en-US" baseline="-25000" dirty="0"/>
              <a:t>y</a:t>
            </a:r>
            <a:r>
              <a:rPr lang="en-US" baseline="30000" dirty="0"/>
              <a:t>2</a:t>
            </a:r>
            <a:r>
              <a:rPr lang="en-US" dirty="0"/>
              <a:t> </a:t>
            </a:r>
          </a:p>
        </p:txBody>
      </p:sp>
      <p:sp>
        <p:nvSpPr>
          <p:cNvPr id="54278" name="Text Box 1030"/>
          <p:cNvSpPr txBox="1">
            <a:spLocks noChangeArrowheads="1"/>
          </p:cNvSpPr>
          <p:nvPr/>
        </p:nvSpPr>
        <p:spPr bwMode="auto">
          <a:xfrm>
            <a:off x="6918325" y="1946275"/>
            <a:ext cx="1239838" cy="457200"/>
          </a:xfrm>
          <a:prstGeom prst="rect">
            <a:avLst/>
          </a:prstGeom>
          <a:noFill/>
          <a:ln w="9525">
            <a:noFill/>
            <a:miter lim="800000"/>
            <a:headEnd/>
            <a:tailEnd/>
          </a:ln>
          <a:effectLst/>
        </p:spPr>
        <p:txBody>
          <a:bodyPr wrap="none">
            <a:spAutoFit/>
          </a:bodyPr>
          <a:lstStyle/>
          <a:p>
            <a:r>
              <a:rPr lang="en-US"/>
              <a:t>d</a:t>
            </a:r>
            <a:r>
              <a:rPr lang="en-US" baseline="-25000"/>
              <a:t>2z</a:t>
            </a:r>
            <a:r>
              <a:rPr lang="en-US" baseline="30000"/>
              <a:t>2</a:t>
            </a:r>
            <a:r>
              <a:rPr lang="en-US"/>
              <a:t>-</a:t>
            </a:r>
            <a:r>
              <a:rPr lang="en-US" baseline="-25000"/>
              <a:t>x</a:t>
            </a:r>
            <a:r>
              <a:rPr lang="en-US" baseline="30000"/>
              <a:t>2</a:t>
            </a:r>
            <a:r>
              <a:rPr lang="en-US"/>
              <a:t>-</a:t>
            </a:r>
            <a:r>
              <a:rPr lang="en-US" baseline="-25000"/>
              <a:t>y</a:t>
            </a:r>
            <a:r>
              <a:rPr lang="en-US" baseline="30000"/>
              <a:t>2</a:t>
            </a:r>
            <a:endParaRPr lang="en-US"/>
          </a:p>
        </p:txBody>
      </p:sp>
    </p:spTree>
    <p:extLst>
      <p:ext uri="{BB962C8B-B14F-4D97-AF65-F5344CB8AC3E}">
        <p14:creationId xmlns:p14="http://schemas.microsoft.com/office/powerpoint/2010/main" val="19742793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ext Box 3">
            <a:extLst>
              <a:ext uri="{FF2B5EF4-FFF2-40B4-BE49-F238E27FC236}">
                <a16:creationId xmlns:a16="http://schemas.microsoft.com/office/drawing/2014/main" id="{E2334A4F-9939-C377-06C3-BC64ACC593E1}"/>
              </a:ext>
            </a:extLst>
          </p:cNvPr>
          <p:cNvSpPr txBox="1">
            <a:spLocks noChangeArrowheads="1"/>
          </p:cNvSpPr>
          <p:nvPr/>
        </p:nvSpPr>
        <p:spPr bwMode="auto">
          <a:xfrm>
            <a:off x="683568" y="1196752"/>
            <a:ext cx="792088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pPr>
            <a:r>
              <a:rPr lang="en-IN" altLang="en-US" b="1" dirty="0" err="1">
                <a:latin typeface="Times New Roman" panose="02020603050405020304" pitchFamily="18" charset="0"/>
              </a:rPr>
              <a:t>Ashim</a:t>
            </a:r>
            <a:r>
              <a:rPr lang="en-IN" altLang="en-US" b="1" dirty="0">
                <a:latin typeface="Times New Roman" panose="02020603050405020304" pitchFamily="18" charset="0"/>
              </a:rPr>
              <a:t> K Das &amp; Mahua Das, </a:t>
            </a:r>
            <a:r>
              <a:rPr lang="en-IN" altLang="en-US" b="1" i="1" dirty="0">
                <a:latin typeface="Times New Roman" panose="02020603050405020304" pitchFamily="18" charset="0"/>
              </a:rPr>
              <a:t>Fundamental Concept of Inorganic Chemistry</a:t>
            </a:r>
            <a:r>
              <a:rPr lang="en-IN" altLang="en-US" b="1" dirty="0">
                <a:latin typeface="Times New Roman" panose="02020603050405020304" pitchFamily="18" charset="0"/>
              </a:rPr>
              <a:t>, CBC Publishers &amp; Distributors, Volume 2, First Edition, 2000</a:t>
            </a:r>
          </a:p>
          <a:p>
            <a:pPr>
              <a:spcBef>
                <a:spcPct val="0"/>
              </a:spcBef>
            </a:pPr>
            <a:r>
              <a:rPr lang="en-IN" altLang="en-US" b="1" dirty="0" err="1">
                <a:latin typeface="Times New Roman" panose="02020603050405020304" pitchFamily="18" charset="0"/>
              </a:rPr>
              <a:t>Ashim</a:t>
            </a:r>
            <a:r>
              <a:rPr lang="en-IN" altLang="en-US" b="1" dirty="0">
                <a:latin typeface="Times New Roman" panose="02020603050405020304" pitchFamily="18" charset="0"/>
              </a:rPr>
              <a:t> K Das, </a:t>
            </a:r>
            <a:r>
              <a:rPr lang="en-IN" altLang="en-US" b="1" i="1" dirty="0">
                <a:latin typeface="Times New Roman" panose="02020603050405020304" pitchFamily="18" charset="0"/>
              </a:rPr>
              <a:t>Fundamental Concept of Inorganic Chemistry, </a:t>
            </a:r>
            <a:r>
              <a:rPr lang="en-IN" altLang="en-US" b="1" dirty="0">
                <a:latin typeface="Times New Roman" panose="02020603050405020304" pitchFamily="18" charset="0"/>
              </a:rPr>
              <a:t>CBC Publishers &amp; Distributors, Volume 4, Second Edition, 2014</a:t>
            </a:r>
          </a:p>
        </p:txBody>
      </p:sp>
      <p:sp>
        <p:nvSpPr>
          <p:cNvPr id="3" name="TextBox 2">
            <a:extLst>
              <a:ext uri="{FF2B5EF4-FFF2-40B4-BE49-F238E27FC236}">
                <a16:creationId xmlns:a16="http://schemas.microsoft.com/office/drawing/2014/main" id="{F12CF55E-81F6-A907-E642-2EA40C2B7A80}"/>
              </a:ext>
            </a:extLst>
          </p:cNvPr>
          <p:cNvSpPr txBox="1"/>
          <p:nvPr/>
        </p:nvSpPr>
        <p:spPr>
          <a:xfrm>
            <a:off x="2286000" y="251356"/>
            <a:ext cx="4572000" cy="646331"/>
          </a:xfrm>
          <a:prstGeom prst="rect">
            <a:avLst/>
          </a:prstGeom>
          <a:noFill/>
        </p:spPr>
        <p:txBody>
          <a:bodyPr wrap="square">
            <a:spAutoFit/>
          </a:bodyPr>
          <a:lstStyle/>
          <a:p>
            <a:pPr algn="ctr">
              <a:spcBef>
                <a:spcPct val="50000"/>
              </a:spcBef>
              <a:buFontTx/>
              <a:buNone/>
            </a:pPr>
            <a:r>
              <a:rPr lang="en-US" altLang="en-US" sz="3600" b="1" dirty="0">
                <a:solidFill>
                  <a:srgbClr val="C00000"/>
                </a:solidFill>
                <a:latin typeface="Times New Roman" panose="02020603050405020304" pitchFamily="18" charset="0"/>
              </a:rPr>
              <a:t>Reference</a:t>
            </a:r>
            <a:endParaRPr lang="en-US" altLang="en-US" sz="3600" dirty="0">
              <a:solidFill>
                <a:srgbClr val="C00000"/>
              </a:solidFill>
              <a:latin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1">
            <a:extLst>
              <a:ext uri="{FF2B5EF4-FFF2-40B4-BE49-F238E27FC236}">
                <a16:creationId xmlns:a16="http://schemas.microsoft.com/office/drawing/2014/main" id="{5168B2B1-4421-EEA0-AC29-4951BB54AB68}"/>
              </a:ext>
            </a:extLst>
          </p:cNvPr>
          <p:cNvSpPr>
            <a:spLocks noChangeArrowheads="1"/>
          </p:cNvSpPr>
          <p:nvPr/>
        </p:nvSpPr>
        <p:spPr bwMode="auto">
          <a:xfrm>
            <a:off x="2759092" y="2564904"/>
            <a:ext cx="33970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5400" b="1" dirty="0">
                <a:latin typeface="Times New Roman" panose="02020603050405020304" pitchFamily="18" charset="0"/>
              </a:rPr>
              <a:t>Thank you</a:t>
            </a:r>
            <a:endParaRPr lang="en-US" altLang="en-US" sz="5400" dirty="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4" name="Picture 4"/>
          <p:cNvPicPr>
            <a:picLocks noChangeAspect="1" noChangeArrowheads="1"/>
          </p:cNvPicPr>
          <p:nvPr/>
        </p:nvPicPr>
        <p:blipFill>
          <a:blip r:embed="rId2"/>
          <a:srcRect/>
          <a:stretch>
            <a:fillRect/>
          </a:stretch>
        </p:blipFill>
        <p:spPr bwMode="auto">
          <a:xfrm>
            <a:off x="6705600" y="228600"/>
            <a:ext cx="2211388" cy="3168650"/>
          </a:xfrm>
          <a:prstGeom prst="rect">
            <a:avLst/>
          </a:prstGeom>
          <a:noFill/>
        </p:spPr>
      </p:pic>
      <p:sp>
        <p:nvSpPr>
          <p:cNvPr id="122885" name="Text Box 5"/>
          <p:cNvSpPr txBox="1">
            <a:spLocks noChangeArrowheads="1"/>
          </p:cNvSpPr>
          <p:nvPr/>
        </p:nvSpPr>
        <p:spPr bwMode="auto">
          <a:xfrm>
            <a:off x="492052" y="3645024"/>
            <a:ext cx="8424936" cy="2616101"/>
          </a:xfrm>
          <a:prstGeom prst="rect">
            <a:avLst/>
          </a:prstGeom>
          <a:noFill/>
          <a:ln w="9525">
            <a:noFill/>
            <a:miter lim="800000"/>
            <a:headEnd/>
            <a:tailEnd/>
          </a:ln>
          <a:effectLst/>
        </p:spPr>
        <p:txBody>
          <a:bodyPr wrap="square">
            <a:spAutoFit/>
          </a:bodyPr>
          <a:lstStyle/>
          <a:p>
            <a:pPr algn="r" eaLnBrk="0" hangingPunct="0"/>
            <a:r>
              <a:rPr lang="en-US" sz="2800" b="1" dirty="0">
                <a:solidFill>
                  <a:srgbClr val="FF0000"/>
                </a:solidFill>
                <a:latin typeface="Times" pitchFamily="18" charset="0"/>
              </a:rPr>
              <a:t>Linus Carl Pauling (1901-1994)</a:t>
            </a:r>
          </a:p>
          <a:p>
            <a:pPr algn="just" eaLnBrk="0" hangingPunct="0"/>
            <a:endParaRPr lang="en-US" sz="2400" b="1" dirty="0"/>
          </a:p>
          <a:p>
            <a:pPr algn="just" eaLnBrk="0" hangingPunct="0"/>
            <a:r>
              <a:rPr lang="en-US" sz="2800" b="1" dirty="0"/>
              <a:t>The Nobel Prize in Chemistry for 1954 and the Peace Prize for 1962 for his research into the nature of the chemical bond and its application to the elucidation of the structure of complex substances.”</a:t>
            </a:r>
            <a:endParaRPr lang="en-US" sz="2800" b="1" dirty="0">
              <a:latin typeface="Times" pitchFamily="18" charset="0"/>
            </a:endParaRPr>
          </a:p>
        </p:txBody>
      </p:sp>
      <p:sp>
        <p:nvSpPr>
          <p:cNvPr id="122886" name="Text Box 6"/>
          <p:cNvSpPr txBox="1">
            <a:spLocks noChangeArrowheads="1"/>
          </p:cNvSpPr>
          <p:nvPr/>
        </p:nvSpPr>
        <p:spPr bwMode="auto">
          <a:xfrm>
            <a:off x="1892424" y="1052736"/>
            <a:ext cx="2895600" cy="523220"/>
          </a:xfrm>
          <a:prstGeom prst="rect">
            <a:avLst/>
          </a:prstGeom>
          <a:noFill/>
          <a:ln w="9525">
            <a:noFill/>
            <a:miter lim="800000"/>
            <a:headEnd/>
            <a:tailEnd/>
          </a:ln>
          <a:effectLst/>
        </p:spPr>
        <p:txBody>
          <a:bodyPr>
            <a:spAutoFit/>
          </a:bodyPr>
          <a:lstStyle/>
          <a:p>
            <a:pPr eaLnBrk="0" hangingPunct="0">
              <a:spcBef>
                <a:spcPct val="50000"/>
              </a:spcBef>
            </a:pPr>
            <a:r>
              <a:rPr lang="en-US" sz="2800" b="1" dirty="0">
                <a:solidFill>
                  <a:srgbClr val="FF0000"/>
                </a:solidFill>
                <a:latin typeface="Arial" pitchFamily="34" charset="0"/>
                <a:cs typeface="Arial" pitchFamily="34" charset="0"/>
              </a:rPr>
              <a:t>Basic Principle</a:t>
            </a:r>
          </a:p>
        </p:txBody>
      </p:sp>
      <p:sp>
        <p:nvSpPr>
          <p:cNvPr id="122887" name="Text Box 7"/>
          <p:cNvSpPr txBox="1">
            <a:spLocks noChangeArrowheads="1"/>
          </p:cNvSpPr>
          <p:nvPr/>
        </p:nvSpPr>
        <p:spPr bwMode="auto">
          <a:xfrm>
            <a:off x="492052" y="1628800"/>
            <a:ext cx="5756348" cy="1938992"/>
          </a:xfrm>
          <a:prstGeom prst="rect">
            <a:avLst/>
          </a:prstGeom>
          <a:noFill/>
          <a:ln w="9525">
            <a:noFill/>
            <a:miter lim="800000"/>
            <a:headEnd/>
            <a:tailEnd/>
          </a:ln>
          <a:effectLst/>
        </p:spPr>
        <p:txBody>
          <a:bodyPr wrap="square">
            <a:spAutoFit/>
          </a:bodyPr>
          <a:lstStyle/>
          <a:p>
            <a:pPr algn="just" eaLnBrk="0" hangingPunct="0">
              <a:spcBef>
                <a:spcPct val="50000"/>
              </a:spcBef>
            </a:pPr>
            <a:r>
              <a:rPr lang="en-US" sz="2400" b="1" dirty="0">
                <a:latin typeface="Arial" pitchFamily="34" charset="0"/>
                <a:cs typeface="Arial" pitchFamily="34" charset="0"/>
              </a:rPr>
              <a:t>A covalent bond forms when the orbitals of two atom overlap and are occupied by a pair of electrons that have the highest probability of being located between the nuclei.</a:t>
            </a:r>
          </a:p>
        </p:txBody>
      </p:sp>
      <p:sp>
        <p:nvSpPr>
          <p:cNvPr id="122888" name="Text Box 8"/>
          <p:cNvSpPr txBox="1">
            <a:spLocks noChangeArrowheads="1"/>
          </p:cNvSpPr>
          <p:nvPr/>
        </p:nvSpPr>
        <p:spPr bwMode="auto">
          <a:xfrm>
            <a:off x="1219200" y="381000"/>
            <a:ext cx="3978275" cy="579438"/>
          </a:xfrm>
          <a:prstGeom prst="rect">
            <a:avLst/>
          </a:prstGeom>
          <a:noFill/>
          <a:ln w="9525">
            <a:noFill/>
            <a:miter lim="800000"/>
            <a:headEnd/>
            <a:tailEnd/>
          </a:ln>
          <a:effectLst/>
        </p:spPr>
        <p:txBody>
          <a:bodyPr wrap="none">
            <a:spAutoFit/>
          </a:bodyPr>
          <a:lstStyle/>
          <a:p>
            <a:r>
              <a:rPr lang="en-US" sz="3200" b="1" dirty="0">
                <a:solidFill>
                  <a:srgbClr val="0000FF"/>
                </a:solidFill>
              </a:rPr>
              <a:t>Valance Bond Theory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888"/>
                                        </p:tgtEl>
                                        <p:attrNameLst>
                                          <p:attrName>style.visibility</p:attrName>
                                        </p:attrNameLst>
                                      </p:cBhvr>
                                      <p:to>
                                        <p:strVal val="visible"/>
                                      </p:to>
                                    </p:set>
                                    <p:animEffect transition="in" filter="diamond(in)">
                                      <p:cBhvr>
                                        <p:cTn id="7" dur="2000"/>
                                        <p:tgtEl>
                                          <p:spTgt spid="12288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22884"/>
                                        </p:tgtEl>
                                        <p:attrNameLst>
                                          <p:attrName>style.visibility</p:attrName>
                                        </p:attrNameLst>
                                      </p:cBhvr>
                                      <p:to>
                                        <p:strVal val="visible"/>
                                      </p:to>
                                    </p:set>
                                    <p:anim calcmode="lin" valueType="num">
                                      <p:cBhvr additive="base">
                                        <p:cTn id="12" dur="500" fill="hold"/>
                                        <p:tgtEl>
                                          <p:spTgt spid="122884"/>
                                        </p:tgtEl>
                                        <p:attrNameLst>
                                          <p:attrName>ppt_x</p:attrName>
                                        </p:attrNameLst>
                                      </p:cBhvr>
                                      <p:tavLst>
                                        <p:tav tm="0">
                                          <p:val>
                                            <p:strVal val="0-#ppt_w/2"/>
                                          </p:val>
                                        </p:tav>
                                        <p:tav tm="100000">
                                          <p:val>
                                            <p:strVal val="#ppt_x"/>
                                          </p:val>
                                        </p:tav>
                                      </p:tavLst>
                                    </p:anim>
                                    <p:anim calcmode="lin" valueType="num">
                                      <p:cBhvr additive="base">
                                        <p:cTn id="13" dur="500" fill="hold"/>
                                        <p:tgtEl>
                                          <p:spTgt spid="12288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2885"/>
                                        </p:tgtEl>
                                        <p:attrNameLst>
                                          <p:attrName>style.visibility</p:attrName>
                                        </p:attrNameLst>
                                      </p:cBhvr>
                                      <p:to>
                                        <p:strVal val="visible"/>
                                      </p:to>
                                    </p:set>
                                    <p:anim calcmode="lin" valueType="num">
                                      <p:cBhvr additive="base">
                                        <p:cTn id="18" dur="500" fill="hold"/>
                                        <p:tgtEl>
                                          <p:spTgt spid="122885"/>
                                        </p:tgtEl>
                                        <p:attrNameLst>
                                          <p:attrName>ppt_x</p:attrName>
                                        </p:attrNameLst>
                                      </p:cBhvr>
                                      <p:tavLst>
                                        <p:tav tm="0">
                                          <p:val>
                                            <p:strVal val="0-#ppt_w/2"/>
                                          </p:val>
                                        </p:tav>
                                        <p:tav tm="100000">
                                          <p:val>
                                            <p:strVal val="#ppt_x"/>
                                          </p:val>
                                        </p:tav>
                                      </p:tavLst>
                                    </p:anim>
                                    <p:anim calcmode="lin" valueType="num">
                                      <p:cBhvr additive="base">
                                        <p:cTn id="19" dur="500" fill="hold"/>
                                        <p:tgtEl>
                                          <p:spTgt spid="12288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2886"/>
                                        </p:tgtEl>
                                        <p:attrNameLst>
                                          <p:attrName>style.visibility</p:attrName>
                                        </p:attrNameLst>
                                      </p:cBhvr>
                                      <p:to>
                                        <p:strVal val="visible"/>
                                      </p:to>
                                    </p:set>
                                    <p:anim calcmode="lin" valueType="num">
                                      <p:cBhvr additive="base">
                                        <p:cTn id="24" dur="500" fill="hold"/>
                                        <p:tgtEl>
                                          <p:spTgt spid="122886"/>
                                        </p:tgtEl>
                                        <p:attrNameLst>
                                          <p:attrName>ppt_x</p:attrName>
                                        </p:attrNameLst>
                                      </p:cBhvr>
                                      <p:tavLst>
                                        <p:tav tm="0">
                                          <p:val>
                                            <p:strVal val="0-#ppt_w/2"/>
                                          </p:val>
                                        </p:tav>
                                        <p:tav tm="100000">
                                          <p:val>
                                            <p:strVal val="#ppt_x"/>
                                          </p:val>
                                        </p:tav>
                                      </p:tavLst>
                                    </p:anim>
                                    <p:anim calcmode="lin" valueType="num">
                                      <p:cBhvr additive="base">
                                        <p:cTn id="25" dur="500" fill="hold"/>
                                        <p:tgtEl>
                                          <p:spTgt spid="12288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22887"/>
                                        </p:tgtEl>
                                        <p:attrNameLst>
                                          <p:attrName>style.visibility</p:attrName>
                                        </p:attrNameLst>
                                      </p:cBhvr>
                                      <p:to>
                                        <p:strVal val="visible"/>
                                      </p:to>
                                    </p:set>
                                    <p:anim calcmode="lin" valueType="num">
                                      <p:cBhvr additive="base">
                                        <p:cTn id="30" dur="500" fill="hold"/>
                                        <p:tgtEl>
                                          <p:spTgt spid="122887"/>
                                        </p:tgtEl>
                                        <p:attrNameLst>
                                          <p:attrName>ppt_x</p:attrName>
                                        </p:attrNameLst>
                                      </p:cBhvr>
                                      <p:tavLst>
                                        <p:tav tm="0">
                                          <p:val>
                                            <p:strVal val="0-#ppt_w/2"/>
                                          </p:val>
                                        </p:tav>
                                        <p:tav tm="100000">
                                          <p:val>
                                            <p:strVal val="#ppt_x"/>
                                          </p:val>
                                        </p:tav>
                                      </p:tavLst>
                                    </p:anim>
                                    <p:anim calcmode="lin" valueType="num">
                                      <p:cBhvr additive="base">
                                        <p:cTn id="31" dur="500" fill="hold"/>
                                        <p:tgtEl>
                                          <p:spTgt spid="1228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autoUpdateAnimBg="0"/>
      <p:bldP spid="122886" grpId="0" autoUpdateAnimBg="0"/>
      <p:bldP spid="122887" grpId="0" autoUpdateAnimBg="0"/>
      <p:bldP spid="12288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24DC47-5955-814A-17C5-D021DB802633}"/>
              </a:ext>
            </a:extLst>
          </p:cNvPr>
          <p:cNvSpPr txBox="1"/>
          <p:nvPr/>
        </p:nvSpPr>
        <p:spPr>
          <a:xfrm>
            <a:off x="539552" y="260648"/>
            <a:ext cx="8064896" cy="6124754"/>
          </a:xfrm>
          <a:prstGeom prst="rect">
            <a:avLst/>
          </a:prstGeom>
          <a:noFill/>
        </p:spPr>
        <p:txBody>
          <a:bodyPr wrap="square">
            <a:spAutoFit/>
          </a:bodyPr>
          <a:lstStyle/>
          <a:p>
            <a:pPr marL="0" indent="0" algn="ctr">
              <a:buNone/>
              <a:defRPr/>
            </a:pPr>
            <a:r>
              <a:rPr lang="en-US" altLang="en-US" sz="2800" b="1" dirty="0">
                <a:solidFill>
                  <a:srgbClr val="C00000"/>
                </a:solidFill>
                <a:latin typeface="Times New Roman" panose="02020603050405020304" pitchFamily="18" charset="0"/>
                <a:cs typeface="Times New Roman" panose="02020603050405020304" pitchFamily="18" charset="0"/>
              </a:rPr>
              <a:t>Valence bond Theory</a:t>
            </a:r>
          </a:p>
          <a:p>
            <a:pPr marL="0" indent="0" algn="just">
              <a:buNone/>
              <a:defRPr/>
            </a:pPr>
            <a:r>
              <a:rPr lang="en-US" sz="2800" dirty="0">
                <a:latin typeface="Times New Roman" panose="02020603050405020304" pitchFamily="18" charset="0"/>
                <a:cs typeface="Times New Roman" panose="02020603050405020304" pitchFamily="18" charset="0"/>
              </a:rPr>
              <a:t>This theory was </a:t>
            </a:r>
            <a:r>
              <a:rPr lang="en-US" sz="2800" b="1" dirty="0">
                <a:latin typeface="Times New Roman" panose="02020603050405020304" pitchFamily="18" charset="0"/>
                <a:cs typeface="Times New Roman" panose="02020603050405020304" pitchFamily="18" charset="0"/>
              </a:rPr>
              <a:t>proposed by </a:t>
            </a:r>
            <a:r>
              <a:rPr lang="en-US" sz="2800" b="1" dirty="0" err="1">
                <a:latin typeface="Times New Roman" panose="02020603050405020304" pitchFamily="18" charset="0"/>
                <a:cs typeface="Times New Roman" panose="02020603050405020304" pitchFamily="18" charset="0"/>
              </a:rPr>
              <a:t>Heitler</a:t>
            </a:r>
            <a:r>
              <a:rPr lang="en-US" sz="2800" b="1" dirty="0">
                <a:latin typeface="Times New Roman" panose="02020603050405020304" pitchFamily="18" charset="0"/>
                <a:cs typeface="Times New Roman" panose="02020603050405020304" pitchFamily="18" charset="0"/>
              </a:rPr>
              <a:t> and London </a:t>
            </a:r>
            <a:r>
              <a:rPr lang="en-US" sz="2800" dirty="0">
                <a:latin typeface="Times New Roman" panose="02020603050405020304" pitchFamily="18" charset="0"/>
                <a:cs typeface="Times New Roman" panose="02020603050405020304" pitchFamily="18" charset="0"/>
              </a:rPr>
              <a:t>in the year </a:t>
            </a:r>
            <a:r>
              <a:rPr lang="en-US" sz="2800" b="1" dirty="0">
                <a:latin typeface="Times New Roman" panose="02020603050405020304" pitchFamily="18" charset="0"/>
                <a:cs typeface="Times New Roman" panose="02020603050405020304" pitchFamily="18" charset="0"/>
              </a:rPr>
              <a:t>1927</a:t>
            </a:r>
            <a:r>
              <a:rPr lang="en-US" sz="2800" dirty="0">
                <a:latin typeface="Times New Roman" panose="02020603050405020304" pitchFamily="18" charset="0"/>
                <a:cs typeface="Times New Roman" panose="02020603050405020304" pitchFamily="18" charset="0"/>
              </a:rPr>
              <a:t> on the </a:t>
            </a:r>
            <a:r>
              <a:rPr lang="en-US" sz="2800" b="1" dirty="0">
                <a:latin typeface="Times New Roman" panose="02020603050405020304" pitchFamily="18" charset="0"/>
                <a:cs typeface="Times New Roman" panose="02020603050405020304" pitchFamily="18" charset="0"/>
              </a:rPr>
              <a:t>basis of the wave mechanics of electrons</a:t>
            </a:r>
            <a:r>
              <a:rPr lang="en-US" sz="2800" dirty="0">
                <a:latin typeface="Times New Roman" panose="02020603050405020304" pitchFamily="18" charset="0"/>
                <a:cs typeface="Times New Roman" panose="02020603050405020304" pitchFamily="18" charset="0"/>
              </a:rPr>
              <a:t> and it was </a:t>
            </a:r>
            <a:r>
              <a:rPr lang="en-US" sz="2800" b="1" dirty="0">
                <a:latin typeface="Times New Roman" panose="02020603050405020304" pitchFamily="18" charset="0"/>
                <a:cs typeface="Times New Roman" panose="02020603050405020304" pitchFamily="18" charset="0"/>
              </a:rPr>
              <a:t>further extended by Pauling and Slater </a:t>
            </a:r>
            <a:r>
              <a:rPr lang="en-US" sz="2800" dirty="0">
                <a:latin typeface="Times New Roman" panose="02020603050405020304" pitchFamily="18" charset="0"/>
                <a:cs typeface="Times New Roman" panose="02020603050405020304" pitchFamily="18" charset="0"/>
              </a:rPr>
              <a:t>in the year </a:t>
            </a:r>
            <a:r>
              <a:rPr lang="en-US" sz="2800" b="1" dirty="0">
                <a:latin typeface="Times New Roman" panose="02020603050405020304" pitchFamily="18" charset="0"/>
                <a:cs typeface="Times New Roman" panose="02020603050405020304" pitchFamily="18" charset="0"/>
              </a:rPr>
              <a:t>1931</a:t>
            </a:r>
            <a:r>
              <a:rPr lang="en-US" sz="2800" dirty="0">
                <a:latin typeface="Times New Roman" panose="02020603050405020304" pitchFamily="18" charset="0"/>
                <a:cs typeface="Times New Roman" panose="02020603050405020304" pitchFamily="18" charset="0"/>
              </a:rPr>
              <a:t>. According to this theory, a covalent bond is formed between two atoms by the overlap of half-filled valence atomic orbitals of each atom containing one unpaired electron. In VBT the interactions among the various valence shell electrons are considered when the combining species approach close together from infinity. The equilibrium distance is attended when the potential energy drops to a minimum value. This theory accounts for the </a:t>
            </a:r>
            <a:r>
              <a:rPr lang="en-US" sz="2800" b="1" dirty="0">
                <a:latin typeface="Times New Roman" panose="02020603050405020304" pitchFamily="18" charset="0"/>
                <a:cs typeface="Times New Roman" panose="02020603050405020304" pitchFamily="18" charset="0"/>
              </a:rPr>
              <a:t>directional nature of covalent bonds</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91064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2AB7F8-4386-D0D0-0417-D75227655C3E}"/>
              </a:ext>
            </a:extLst>
          </p:cNvPr>
          <p:cNvSpPr>
            <a:spLocks noGrp="1"/>
          </p:cNvSpPr>
          <p:nvPr>
            <p:ph type="title"/>
          </p:nvPr>
        </p:nvSpPr>
        <p:spPr>
          <a:xfrm>
            <a:off x="1187624" y="116632"/>
            <a:ext cx="7200800" cy="648072"/>
          </a:xfrm>
        </p:spPr>
        <p:txBody>
          <a:bodyPr>
            <a:noAutofit/>
          </a:bodyPr>
          <a:lstStyle/>
          <a:p>
            <a:pPr algn="ctr" eaLnBrk="1" hangingPunct="1"/>
            <a:r>
              <a:rPr lang="en-US" altLang="en-US" sz="3600" b="1" dirty="0">
                <a:solidFill>
                  <a:srgbClr val="C00000"/>
                </a:solidFill>
                <a:latin typeface="Times New Roman" panose="02020603050405020304" pitchFamily="18" charset="0"/>
                <a:cs typeface="Times New Roman" panose="02020603050405020304" pitchFamily="18" charset="0"/>
              </a:rPr>
              <a:t>Postulates of Valence bond Theory</a:t>
            </a:r>
          </a:p>
        </p:txBody>
      </p:sp>
      <p:sp>
        <p:nvSpPr>
          <p:cNvPr id="15362" name="Rectangle 3">
            <a:extLst>
              <a:ext uri="{FF2B5EF4-FFF2-40B4-BE49-F238E27FC236}">
                <a16:creationId xmlns:a16="http://schemas.microsoft.com/office/drawing/2014/main" id="{DDF0F478-6321-652C-293C-A82688287636}"/>
              </a:ext>
            </a:extLst>
          </p:cNvPr>
          <p:cNvSpPr>
            <a:spLocks noGrp="1" noChangeArrowheads="1"/>
          </p:cNvSpPr>
          <p:nvPr>
            <p:ph idx="1"/>
          </p:nvPr>
        </p:nvSpPr>
        <p:spPr>
          <a:xfrm>
            <a:off x="478632" y="908720"/>
            <a:ext cx="8208169" cy="5544616"/>
          </a:xfrm>
        </p:spPr>
        <p:txBody>
          <a:bodyPr>
            <a:noAutofit/>
          </a:bodyPr>
          <a:lstStyle/>
          <a:p>
            <a:pPr algn="just">
              <a:defRPr/>
            </a:pPr>
            <a:r>
              <a:rPr lang="en-US" sz="2400" dirty="0">
                <a:latin typeface="Times New Roman" panose="02020603050405020304" pitchFamily="18" charset="0"/>
                <a:cs typeface="Times New Roman" panose="02020603050405020304" pitchFamily="18" charset="0"/>
              </a:rPr>
              <a:t>A covalent bond is formed only when half-filled orbitals of two atoms overlap each other.</a:t>
            </a:r>
          </a:p>
          <a:p>
            <a:pPr algn="just">
              <a:defRPr/>
            </a:pPr>
            <a:r>
              <a:rPr lang="en-US" sz="2400" dirty="0">
                <a:latin typeface="Times New Roman" panose="02020603050405020304" pitchFamily="18" charset="0"/>
                <a:cs typeface="Times New Roman" panose="02020603050405020304" pitchFamily="18" charset="0"/>
              </a:rPr>
              <a:t>Each overlapping atomic orbital should contain an unpaired electron with an opposite spin.</a:t>
            </a:r>
          </a:p>
          <a:p>
            <a:pPr algn="just">
              <a:defRPr/>
            </a:pPr>
            <a:r>
              <a:rPr lang="en-US" sz="2400" dirty="0">
                <a:latin typeface="Times New Roman" panose="02020603050405020304" pitchFamily="18" charset="0"/>
                <a:cs typeface="Times New Roman" panose="02020603050405020304" pitchFamily="18" charset="0"/>
              </a:rPr>
              <a:t>The overlapping atomic orbitals must have nearly the same i.e. comparable energies.</a:t>
            </a:r>
          </a:p>
          <a:p>
            <a:pPr algn="just">
              <a:defRPr/>
            </a:pPr>
            <a:r>
              <a:rPr lang="en-US" sz="2400" dirty="0">
                <a:latin typeface="Times New Roman" panose="02020603050405020304" pitchFamily="18" charset="0"/>
                <a:cs typeface="Times New Roman" panose="02020603050405020304" pitchFamily="18" charset="0"/>
              </a:rPr>
              <a:t>The electron spins are neutralized and electrons get paired up on overlapping of atomic orbitals.</a:t>
            </a:r>
          </a:p>
          <a:p>
            <a:pPr algn="just">
              <a:defRPr/>
            </a:pPr>
            <a:r>
              <a:rPr lang="en-US" sz="2400" dirty="0">
                <a:latin typeface="Times New Roman" panose="02020603050405020304" pitchFamily="18" charset="0"/>
                <a:cs typeface="Times New Roman" panose="02020603050405020304" pitchFamily="18" charset="0"/>
              </a:rPr>
              <a:t>During the overlap of atomic orbitals, the electron density increases in between the two nuclei and therefore repulsion between the two nuclei of bonded atoms decreases. This results in the liberation of energy and an increase in the attractive forces between atoms.</a:t>
            </a:r>
          </a:p>
          <a:p>
            <a:pPr algn="just">
              <a:defRPr/>
            </a:pPr>
            <a:r>
              <a:rPr lang="en-US" sz="2400" dirty="0">
                <a:latin typeface="Times New Roman" panose="02020603050405020304" pitchFamily="18" charset="0"/>
                <a:cs typeface="Times New Roman" panose="02020603050405020304" pitchFamily="18" charset="0"/>
              </a:rPr>
              <a:t>A bond is formed at an equilibrium distance when the system has minimum potential energy and maximum stability.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F2AB7F8-4386-D0D0-0417-D75227655C3E}"/>
              </a:ext>
            </a:extLst>
          </p:cNvPr>
          <p:cNvSpPr>
            <a:spLocks noGrp="1"/>
          </p:cNvSpPr>
          <p:nvPr>
            <p:ph type="title"/>
          </p:nvPr>
        </p:nvSpPr>
        <p:spPr>
          <a:xfrm>
            <a:off x="1259632" y="44624"/>
            <a:ext cx="7036296" cy="638027"/>
          </a:xfrm>
        </p:spPr>
        <p:txBody>
          <a:bodyPr>
            <a:noAutofit/>
          </a:bodyPr>
          <a:lstStyle/>
          <a:p>
            <a:pPr algn="ctr" eaLnBrk="1" hangingPunct="1"/>
            <a:r>
              <a:rPr lang="en-US" altLang="en-US" sz="3600" b="1" dirty="0">
                <a:solidFill>
                  <a:srgbClr val="C00000"/>
                </a:solidFill>
                <a:latin typeface="Times New Roman" panose="02020603050405020304" pitchFamily="18" charset="0"/>
                <a:cs typeface="Times New Roman" panose="02020603050405020304" pitchFamily="18" charset="0"/>
              </a:rPr>
              <a:t>Postulates of Valence bond Theory</a:t>
            </a:r>
          </a:p>
        </p:txBody>
      </p:sp>
      <p:sp>
        <p:nvSpPr>
          <p:cNvPr id="15362" name="Rectangle 3">
            <a:extLst>
              <a:ext uri="{FF2B5EF4-FFF2-40B4-BE49-F238E27FC236}">
                <a16:creationId xmlns:a16="http://schemas.microsoft.com/office/drawing/2014/main" id="{DDF0F478-6321-652C-293C-A82688287636}"/>
              </a:ext>
            </a:extLst>
          </p:cNvPr>
          <p:cNvSpPr>
            <a:spLocks noGrp="1" noChangeArrowheads="1"/>
          </p:cNvSpPr>
          <p:nvPr>
            <p:ph idx="1"/>
          </p:nvPr>
        </p:nvSpPr>
        <p:spPr>
          <a:xfrm>
            <a:off x="478632" y="836712"/>
            <a:ext cx="8208169" cy="5544616"/>
          </a:xfrm>
        </p:spPr>
        <p:txBody>
          <a:bodyPr>
            <a:noAutofit/>
          </a:bodyPr>
          <a:lstStyle/>
          <a:p>
            <a:pPr algn="just">
              <a:defRPr/>
            </a:pPr>
            <a:r>
              <a:rPr lang="en-US" sz="2200" dirty="0">
                <a:latin typeface="Times New Roman" panose="02020603050405020304" pitchFamily="18" charset="0"/>
                <a:cs typeface="Times New Roman" panose="02020603050405020304" pitchFamily="18" charset="0"/>
              </a:rPr>
              <a:t>The strength of a covalent bond depends upon the extent of overlap of orbitals between the two atoms. Greater the extent of overlap between atomic orbitals more is the energy released and stronger is the bond formed.</a:t>
            </a:r>
          </a:p>
          <a:p>
            <a:pPr algn="just">
              <a:defRPr/>
            </a:pPr>
            <a:r>
              <a:rPr lang="en-US" sz="2200" dirty="0">
                <a:latin typeface="Times New Roman" panose="02020603050405020304" pitchFamily="18" charset="0"/>
                <a:cs typeface="Times New Roman" panose="02020603050405020304" pitchFamily="18" charset="0"/>
              </a:rPr>
              <a:t>The number of covalent bonds formed by an atom of an element is equal to the number of unpaired electrons present in the valence shell of the atom.</a:t>
            </a:r>
          </a:p>
          <a:p>
            <a:pPr algn="just">
              <a:defRPr/>
            </a:pPr>
            <a:r>
              <a:rPr lang="en-US" sz="2200" dirty="0">
                <a:latin typeface="Times New Roman" panose="02020603050405020304" pitchFamily="18" charset="0"/>
                <a:cs typeface="Times New Roman" panose="02020603050405020304" pitchFamily="18" charset="0"/>
              </a:rPr>
              <a:t>Each atomic orbital (except-s-orbital) has a particular direction in space. Hence covalent bonds formed by the overlap of atomic orbitals possess directional characteristics.</a:t>
            </a:r>
          </a:p>
          <a:p>
            <a:pPr algn="just">
              <a:defRPr/>
            </a:pPr>
            <a:r>
              <a:rPr lang="en-US" sz="2200" dirty="0">
                <a:latin typeface="Times New Roman" panose="02020603050405020304" pitchFamily="18" charset="0"/>
                <a:cs typeface="Times New Roman" panose="02020603050405020304" pitchFamily="18" charset="0"/>
              </a:rPr>
              <a:t>The geometry of a molecule is decided by the directional orientation of overlapping orbitals, s orbital is spherically symmetrical and overlaps in any direction. But p, d, and f orbitals have particular directions in space, hence the geometry and bond angle depends upon the orientation of overlapping orbitals. To minimize electronic repulsion and to have maximum symmetry the orbitals orient in such a way that they are far apart from each other.</a:t>
            </a:r>
          </a:p>
        </p:txBody>
      </p:sp>
    </p:spTree>
    <p:extLst>
      <p:ext uri="{BB962C8B-B14F-4D97-AF65-F5344CB8AC3E}">
        <p14:creationId xmlns:p14="http://schemas.microsoft.com/office/powerpoint/2010/main" val="1428518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3600" b="1" dirty="0">
                <a:solidFill>
                  <a:srgbClr val="C00000"/>
                </a:solidFill>
                <a:latin typeface="Times New Roman" charset="0"/>
                <a:ea typeface="Times New Roman" charset="0"/>
                <a:cs typeface="Times New Roman" charset="0"/>
              </a:rPr>
              <a:t>Bonding of mononuclear carbonyls-VBT treatment</a:t>
            </a:r>
            <a:br>
              <a:rPr lang="en-IN" sz="3600" b="1" dirty="0">
                <a:solidFill>
                  <a:srgbClr val="7030A0"/>
                </a:solidFill>
              </a:rPr>
            </a:br>
            <a:br>
              <a:rPr lang="en-US" dirty="0">
                <a:solidFill>
                  <a:srgbClr val="7030A0"/>
                </a:solidFill>
              </a:rPr>
            </a:br>
            <a:endParaRPr lang="en-US" dirty="0"/>
          </a:p>
        </p:txBody>
      </p:sp>
      <p:pic>
        <p:nvPicPr>
          <p:cNvPr id="3" name="Picture 2"/>
          <p:cNvPicPr>
            <a:picLocks noChangeAspect="1"/>
          </p:cNvPicPr>
          <p:nvPr/>
        </p:nvPicPr>
        <p:blipFill>
          <a:blip r:embed="rId2">
            <a:biLevel thresh="50000"/>
          </a:blip>
          <a:stretch>
            <a:fillRect/>
          </a:stretch>
        </p:blipFill>
        <p:spPr>
          <a:xfrm>
            <a:off x="1031504" y="1371932"/>
            <a:ext cx="6964925" cy="4628818"/>
          </a:xfrm>
          <a:prstGeom prst="rect">
            <a:avLst/>
          </a:prstGeom>
        </p:spPr>
      </p:pic>
    </p:spTree>
    <p:extLst>
      <p:ext uri="{BB962C8B-B14F-4D97-AF65-F5344CB8AC3E}">
        <p14:creationId xmlns:p14="http://schemas.microsoft.com/office/powerpoint/2010/main" val="1926193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6632"/>
            <a:ext cx="7886700" cy="1325563"/>
          </a:xfrm>
        </p:spPr>
        <p:txBody>
          <a:bodyPr>
            <a:normAutofit/>
          </a:bodyPr>
          <a:lstStyle/>
          <a:p>
            <a:pPr algn="ctr"/>
            <a:r>
              <a:rPr lang="en-US" sz="3600" b="1" dirty="0">
                <a:solidFill>
                  <a:srgbClr val="C00000"/>
                </a:solidFill>
                <a:latin typeface="Times New Roman" charset="0"/>
                <a:ea typeface="Times New Roman" charset="0"/>
                <a:cs typeface="Times New Roman" charset="0"/>
              </a:rPr>
              <a:t>Bonding of di-nuclear carbonyls-VBT treatment</a:t>
            </a:r>
            <a:endParaRPr lang="en-US" dirty="0"/>
          </a:p>
        </p:txBody>
      </p:sp>
      <p:pic>
        <p:nvPicPr>
          <p:cNvPr id="3" name="Picture 2"/>
          <p:cNvPicPr>
            <a:picLocks noChangeAspect="1"/>
          </p:cNvPicPr>
          <p:nvPr/>
        </p:nvPicPr>
        <p:blipFill>
          <a:blip r:embed="rId2">
            <a:biLevel thresh="50000"/>
          </a:blip>
          <a:stretch>
            <a:fillRect/>
          </a:stretch>
        </p:blipFill>
        <p:spPr>
          <a:xfrm>
            <a:off x="691110" y="1692011"/>
            <a:ext cx="7824240" cy="4617309"/>
          </a:xfrm>
          <a:prstGeom prst="rect">
            <a:avLst/>
          </a:prstGeom>
        </p:spPr>
      </p:pic>
      <p:pic>
        <p:nvPicPr>
          <p:cNvPr id="5" name="Picture 4">
            <a:extLst>
              <a:ext uri="{FF2B5EF4-FFF2-40B4-BE49-F238E27FC236}">
                <a16:creationId xmlns:a16="http://schemas.microsoft.com/office/drawing/2014/main" id="{B0FE1E5A-0244-745B-C3E6-36F810D20C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22" y="2996952"/>
            <a:ext cx="1786606" cy="1133006"/>
          </a:xfrm>
          <a:prstGeom prst="rect">
            <a:avLst/>
          </a:prstGeom>
        </p:spPr>
      </p:pic>
    </p:spTree>
    <p:extLst>
      <p:ext uri="{BB962C8B-B14F-4D97-AF65-F5344CB8AC3E}">
        <p14:creationId xmlns:p14="http://schemas.microsoft.com/office/powerpoint/2010/main" val="2674261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4494</TotalTime>
  <Words>2997</Words>
  <Application>Microsoft Office PowerPoint</Application>
  <PresentationFormat>On-screen Show (4:3)</PresentationFormat>
  <Paragraphs>134</Paragraphs>
  <Slides>34</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acumin-pro</vt:lpstr>
      <vt:lpstr>Arial</vt:lpstr>
      <vt:lpstr>Arial-ItalicMT</vt:lpstr>
      <vt:lpstr>ArialMT</vt:lpstr>
      <vt:lpstr>Book Antiqua</vt:lpstr>
      <vt:lpstr>Calibri</vt:lpstr>
      <vt:lpstr>Calibri Light</vt:lpstr>
      <vt:lpstr>Cambria Math</vt:lpstr>
      <vt:lpstr>Palatino</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Postulates of Valence bond Theory</vt:lpstr>
      <vt:lpstr>Postulates of Valence bond Theory</vt:lpstr>
      <vt:lpstr>Bonding of mononuclear carbonyls-VBT treatment  </vt:lpstr>
      <vt:lpstr>Bonding of di-nuclear carbonyls-VBT treatment</vt:lpstr>
      <vt:lpstr>Bonding of di-nuclear carbonyls-VBT treatment</vt:lpstr>
      <vt:lpstr>Bonding of di-nuclear carbonyls-VBT treatment</vt:lpstr>
      <vt:lpstr>PowerPoint Presentation</vt:lpstr>
      <vt:lpstr>PowerPoint Presentation</vt:lpstr>
      <vt:lpstr>Valence bond Theory</vt:lpstr>
      <vt:lpstr>Potential Energy Diagram, Formation of H2 molecule</vt:lpstr>
      <vt:lpstr>Application of Valence bond Theory</vt:lpstr>
      <vt:lpstr>  Importance of Valence bond Theory  Valence bond theory introduced five new concepts in chemical bonding 1. Delocalization of electrons over the two nuclei. 2. Shielding effect of electrons. 3. The essential covalent character of bond. 4. The presence of partial ionic nature in a covalent bond. 5. The concept of resonance and connection between resonance energy and molecular stability</vt:lpstr>
      <vt:lpstr> The Conclusions Drawn from VBT</vt:lpstr>
      <vt:lpstr>The Major Drawbacks in VBT</vt:lpstr>
      <vt:lpstr>Crystal Field Theory</vt:lpstr>
      <vt:lpstr>PowerPoint Presentation</vt:lpstr>
      <vt:lpstr>Crystal Field Theory </vt:lpstr>
      <vt:lpstr>Crystal Field Theory &amp; its basic platform</vt:lpstr>
      <vt:lpstr>Crystal Field Theory</vt:lpstr>
      <vt:lpstr>The Postulates of CFT </vt:lpstr>
      <vt:lpstr>The Postulates of CFT </vt:lpstr>
      <vt:lpstr>Basic Features of CFT &amp; LFT </vt:lpstr>
      <vt:lpstr>Basic Features of CFT &amp; LFT </vt:lpstr>
      <vt:lpstr>Effect of the Electrostatic Field of the Ligands on the Energies of the Metal Orbitals </vt:lpstr>
      <vt:lpstr>PowerPoint Presentation</vt:lpstr>
      <vt:lpstr>Effect of the Electrostatic Field of the Ligands on the Energies of the Metal Orbitals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Prof.C.R.Raj</dc:creator>
  <cp:lastModifiedBy>Semanti Basu</cp:lastModifiedBy>
  <cp:revision>186</cp:revision>
  <dcterms:created xsi:type="dcterms:W3CDTF">2006-06-16T12:16:30Z</dcterms:created>
  <dcterms:modified xsi:type="dcterms:W3CDTF">2024-11-22T15:26:25Z</dcterms:modified>
</cp:coreProperties>
</file>